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1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5" r:id="rId10"/>
    <p:sldId id="263" r:id="rId11"/>
    <p:sldId id="278" r:id="rId12"/>
    <p:sldId id="264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6" r:id="rId21"/>
    <p:sldId id="279" r:id="rId22"/>
    <p:sldId id="274" r:id="rId23"/>
    <p:sldId id="280" r:id="rId24"/>
    <p:sldId id="277" r:id="rId25"/>
    <p:sldId id="275" r:id="rId26"/>
  </p:sldIdLst>
  <p:sldSz cx="9144000" cy="6858000" type="screen4x3"/>
  <p:notesSz cx="6797675" cy="9926638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CA0E0-5CE1-440B-AE9B-2B05E9DF82C4}" type="datetime12">
              <a:rPr lang="uk-UA" smtClean="0"/>
              <a:t>9:22 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73C7E-054C-434C-9447-A49A17179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640722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13B56-5E32-493D-8453-E1C38E9AF011}" type="datetime12">
              <a:rPr lang="uk-UA" smtClean="0"/>
              <a:t>9:22 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9FD6-CB00-4435-B60F-0EB5D3930B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9012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7456188-E4C1-4FF8-A802-B6986EDC22AF}" type="datetime12">
              <a:rPr lang="uk-UA" smtClean="0"/>
              <a:t>9:42 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02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265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0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0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729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9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6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5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4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375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05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7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BF3C7-AF69-4630-9881-8158BDE166AD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BE7FA-01A9-4CA6-AD41-134D842A6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05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__________Microsoft_Excel1.xls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vit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6" y="-13237"/>
            <a:ext cx="9126413" cy="687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89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88640"/>
            <a:ext cx="397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Атестація педагогічних працівників</a:t>
            </a:r>
            <a:endParaRPr lang="uk-UA" altLang="uk-UA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620688"/>
            <a:ext cx="2195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Результати атестації</a:t>
            </a:r>
            <a:endParaRPr lang="uk-UA" altLang="uk-UA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44369" y="3275112"/>
            <a:ext cx="16552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Педагогічні звання</a:t>
            </a:r>
            <a:endParaRPr lang="uk-UA" altLang="uk-UA" sz="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349417"/>
              </p:ext>
            </p:extLst>
          </p:nvPr>
        </p:nvGraphicFramePr>
        <p:xfrm>
          <a:off x="1677312" y="4221088"/>
          <a:ext cx="6256655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4299585"/>
                <a:gridCol w="195707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</a:rPr>
                        <a:t>Педагогічне звання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</a:rPr>
                        <a:t>Присвоєння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Старший учитель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Учитель-методист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Усього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436146"/>
              </p:ext>
            </p:extLst>
          </p:nvPr>
        </p:nvGraphicFramePr>
        <p:xfrm>
          <a:off x="1547664" y="1124744"/>
          <a:ext cx="6256655" cy="1714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9360"/>
                <a:gridCol w="1979930"/>
                <a:gridCol w="177736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Кваліфікаційна категорія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Присвоєння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Підтвердження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Спеціаліст вищої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Спеціаліст І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Спеціаліст ІІ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 тарифний розряд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Усього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859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455064"/>
              </p:ext>
            </p:extLst>
          </p:nvPr>
        </p:nvGraphicFramePr>
        <p:xfrm>
          <a:off x="1043608" y="188640"/>
          <a:ext cx="7056783" cy="53340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6540"/>
                <a:gridCol w="952074"/>
                <a:gridCol w="931706"/>
                <a:gridCol w="838403"/>
                <a:gridCol w="837747"/>
                <a:gridCol w="1210955"/>
                <a:gridCol w="1024350"/>
                <a:gridCol w="1025008"/>
              </a:tblGrid>
              <a:tr h="327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п/</a:t>
                      </a:r>
                      <a:r>
                        <a:rPr lang="uk-UA" sz="700" b="1" dirty="0" err="1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ПІБ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педагогічного працівника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Фах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 (спеціальність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за дипломом)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Який предмет викладає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Час останньої атестації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(число, місяць, рік)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Курсова перепідготовка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(дата, № посвідчення)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Попереднє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рішення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атестаційної комісії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яку категорію, звання претендує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Ларіонова Любов Віталіївна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Трудове навчання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Трудове навчання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12.03.2014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18.02.2014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</a:rPr>
                        <a:t>№459/14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Донбаський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ержавний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едагогічний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ніверситет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Відповідає займаній посаді. Встановлення кваліфікаційної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першої категорії»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 На  присвоєння кваліфікаційної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39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Рогова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Неля Василівна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Початкові класи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Початкові класи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04.04.2014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08.04.2017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№02135804/0697-17 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Донбаський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ержавний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едагогічний </a:t>
                      </a:r>
                      <a:r>
                        <a:rPr lang="uk-UA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ніверситет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Відповідає займаній посаді. Відповідає раніше присвоєній кваліфікаційній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 На  відповідність раніше присвоєній кваліфікаційній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</a:t>
                      </a: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»,  присвоїння педагогічного звання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 «старший вчитель»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39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Сінєковас Вікторія Вікторівна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Математика, інформатика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Математика, інформатика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04.04.2014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 smtClean="0">
                          <a:effectLst/>
                          <a:latin typeface="Times New Roman"/>
                          <a:ea typeface="Times New Roman"/>
                        </a:rPr>
                        <a:t>08.04.2013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№592/13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7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Донбаський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</a:t>
                      </a:r>
                      <a:r>
                        <a:rPr lang="ru-RU" sz="7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ержавний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7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едагогічний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7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ніверситет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Відповідає займаній посаді. Відповідає раніше присвоєній кваліфікаційній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категорії»,</a:t>
                      </a: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 присвоїння педагогічного звання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 «старший вчитель»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 На  відповідність раніше присвоєній кваліфікаційній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</a:t>
                      </a: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»,  присвоїння педагогічного звання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 «старший вчитель»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Долуда Любов Олександрівна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Фізика, математика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Фізика, математика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04.04.2014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18.05.2018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№ ПК 31584378/92/08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КВНЗ Харківська академія неперервної освіти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Відповідає займаній посаді. Встановлення кваліфікаційної категорії </a:t>
                      </a:r>
                      <a:r>
                        <a:rPr lang="uk-UA" sz="700" b="1" i="1" dirty="0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категорії»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 На  відповідність раніше присвоєній кваліфікаційній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вищої категорії</a:t>
                      </a: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»,  присвоїння педагогічного звання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 «вчитель-методист»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Петренко Людмила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Миколаївна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Фізика, математика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Педагог-організатор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  На  присвоєння кваліфікаційної категорії </a:t>
                      </a:r>
                      <a:r>
                        <a:rPr lang="uk-UA" sz="700" b="1" i="1">
                          <a:effectLst/>
                          <a:latin typeface="Times New Roman"/>
                          <a:ea typeface="Times New Roman"/>
                        </a:rPr>
                        <a:t>«спеціаліст другої категорії»</a:t>
                      </a:r>
                      <a:endParaRPr lang="uk-UA" sz="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Моісеєнко Людмила Володимирівна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Швейне виробництво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Бібліотекар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Times New Roman"/>
                        </a:rPr>
                        <a:t>12.03.2014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06.12.2013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</a:rPr>
                        <a:t>195/18</a:t>
                      </a:r>
                      <a:endParaRPr lang="uk-UA" sz="7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КВНЗ Харківська академія неперервної освіти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Відповідає займаній посаді.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700" b="1" dirty="0">
                          <a:effectLst/>
                          <a:latin typeface="Times New Roman"/>
                          <a:ea typeface="Times New Roman"/>
                        </a:rPr>
                        <a:t>На відповідність займаній посаді.</a:t>
                      </a:r>
                    </a:p>
                  </a:txBody>
                  <a:tcPr marL="32797" marR="327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33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16632"/>
            <a:ext cx="62646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Методична робота з педагогічними кадрами</a:t>
            </a:r>
            <a:endParaRPr lang="uk-UA" altLang="uk-UA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708920"/>
            <a:ext cx="5598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 участі в конкурсі «Учитель року»</a:t>
            </a:r>
            <a:endParaRPr lang="uk-UA" altLang="uk-UA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5798"/>
              </p:ext>
            </p:extLst>
          </p:nvPr>
        </p:nvGraphicFramePr>
        <p:xfrm>
          <a:off x="1691680" y="875592"/>
          <a:ext cx="6256655" cy="21376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0950"/>
                <a:gridCol w="1250950"/>
                <a:gridCol w="1251585"/>
                <a:gridCol w="1251585"/>
                <a:gridCol w="12515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Навчальний</a:t>
                      </a:r>
                      <a:endParaRPr lang="uk-UA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рік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Усього педагогів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Курси КВНЗ «Харківська академія неперервної освіти»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Інші курси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Усього педагогів підвищили кваліфікацію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2014-2015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 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2015-2016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2016-2017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2017-2018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45258"/>
              </p:ext>
            </p:extLst>
          </p:nvPr>
        </p:nvGraphicFramePr>
        <p:xfrm>
          <a:off x="1606123" y="3717032"/>
          <a:ext cx="6278245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0950"/>
                <a:gridCol w="1259840"/>
                <a:gridCol w="1264285"/>
                <a:gridCol w="1251585"/>
                <a:gridCol w="12515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Рік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ПІБ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учителя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Предмет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Районний етап, місце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Шкільний етап, місце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2011-2012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Целіковська Галина Вікторівна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Світова література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2012-2013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Долуда</a:t>
                      </a:r>
                      <a:r>
                        <a:rPr lang="uk-UA" sz="1000" dirty="0">
                          <a:effectLst/>
                        </a:rPr>
                        <a:t> Любов Олександрівна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фізика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2013-2014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Рогова Неля Василівна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Початкові класи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2014-2015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Чернявська</a:t>
                      </a:r>
                      <a:r>
                        <a:rPr lang="uk-UA" sz="1000" dirty="0">
                          <a:effectLst/>
                        </a:rPr>
                        <a:t> Олена Іванівна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Правознавство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2015-2016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Сінєковас</a:t>
                      </a:r>
                      <a:r>
                        <a:rPr lang="uk-UA" sz="1000" dirty="0">
                          <a:effectLst/>
                        </a:rPr>
                        <a:t> Вікторія Вікторівна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Математика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2016-2017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-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-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2017-2018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Долуда</a:t>
                      </a:r>
                      <a:r>
                        <a:rPr lang="uk-UA" sz="1000" dirty="0">
                          <a:effectLst/>
                        </a:rPr>
                        <a:t> Любов Олександрівна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фізика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І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І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484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3369"/>
            <a:ext cx="65527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Реалізація шкільної програми «Обдарована молодь»</a:t>
            </a:r>
            <a:endParaRPr lang="uk-UA" altLang="uk-UA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617130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Динаміка зростання кількості </a:t>
            </a:r>
            <a:r>
              <a:rPr lang="uk-UA" altLang="uk-UA" sz="1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переможців Всеукраїнських </a:t>
            </a:r>
            <a:r>
              <a:rPr lang="uk-UA" altLang="uk-UA" sz="1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учнівських олімпіад</a:t>
            </a:r>
            <a:r>
              <a:rPr lang="uk-UA" altLang="uk-UA" sz="14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uk-UA" altLang="uk-UA" sz="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253674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Результати ІІ етапу </a:t>
            </a:r>
            <a:r>
              <a:rPr lang="uk-UA" altLang="uk-UA" sz="1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конкурсу-захисту  науково-дослідницьких </a:t>
            </a:r>
            <a:r>
              <a:rPr lang="uk-UA" altLang="uk-UA" sz="1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робіт МАН</a:t>
            </a:r>
            <a:endParaRPr lang="uk-UA" altLang="uk-UA" sz="600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627039"/>
            <a:ext cx="64807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Динаміка участі в конкурсі науково-дослідницьких робіт МАН</a:t>
            </a:r>
            <a:endParaRPr lang="uk-UA" altLang="uk-UA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607949"/>
              </p:ext>
            </p:extLst>
          </p:nvPr>
        </p:nvGraphicFramePr>
        <p:xfrm>
          <a:off x="1120027" y="4797152"/>
          <a:ext cx="6892290" cy="17373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77190"/>
                <a:gridCol w="1056640"/>
                <a:gridCol w="1035685"/>
                <a:gridCol w="502920"/>
                <a:gridCol w="967105"/>
                <a:gridCol w="875030"/>
                <a:gridCol w="1231265"/>
                <a:gridCol w="84645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№</a:t>
                      </a:r>
                      <a:endParaRPr lang="uk-UA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п/</a:t>
                      </a:r>
                      <a:r>
                        <a:rPr lang="uk-UA" sz="1400" dirty="0" err="1">
                          <a:effectLst/>
                        </a:rPr>
                        <a:t>п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ПІБ </a:t>
                      </a:r>
                      <a:endParaRPr lang="uk-UA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вчителя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ПІБ учня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Клас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Напрямок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Секція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Назва роботи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Місце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Чернявська Олена Іванівна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Чередніченко Анастасія Миколаївна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Історія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Історичне краєзнавство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 dirty="0" smtClean="0">
                          <a:effectLst/>
                        </a:rPr>
                        <a:t>Залізниця  </a:t>
                      </a:r>
                      <a:r>
                        <a:rPr lang="uk-UA" sz="1200" spc="-100" dirty="0">
                          <a:effectLst/>
                        </a:rPr>
                        <a:t>в долі Слобожанщини: від минулого до майбутнього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Сидорченко Віра Василівна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Довженко Поліна Сергіївна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Біологія та хімія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Зологія та ботаніка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spc="-100" dirty="0">
                          <a:effectLst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56224"/>
              </p:ext>
            </p:extLst>
          </p:nvPr>
        </p:nvGraphicFramePr>
        <p:xfrm>
          <a:off x="1623004" y="2934816"/>
          <a:ext cx="6152664" cy="1609856"/>
        </p:xfrm>
        <a:graphic>
          <a:graphicData uri="http://schemas.openxmlformats.org/drawingml/2006/table">
            <a:tbl>
              <a:tblPr firstRow="1" firstCol="1" bandRow="1"/>
              <a:tblGrid>
                <a:gridCol w="1538010"/>
                <a:gridCol w="1538010"/>
                <a:gridCol w="1538010"/>
                <a:gridCol w="1538634"/>
              </a:tblGrid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Область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Україна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2011/2012 </a:t>
                      </a:r>
                      <a:r>
                        <a:rPr lang="uk-UA" sz="1000" b="1" dirty="0" err="1">
                          <a:effectLst/>
                          <a:latin typeface="Times New Roman"/>
                          <a:ea typeface="Calibri"/>
                        </a:rPr>
                        <a:t>н.р</a:t>
                      </a: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2012/2013 </a:t>
                      </a:r>
                      <a:r>
                        <a:rPr lang="uk-UA" sz="1000" b="1" dirty="0" err="1">
                          <a:effectLst/>
                          <a:latin typeface="Times New Roman"/>
                          <a:ea typeface="Calibri"/>
                        </a:rPr>
                        <a:t>н.р</a:t>
                      </a: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2013/2014 </a:t>
                      </a:r>
                      <a:r>
                        <a:rPr lang="uk-UA" sz="1000" b="1" dirty="0" err="1">
                          <a:effectLst/>
                          <a:latin typeface="Times New Roman"/>
                          <a:ea typeface="Calibri"/>
                        </a:rPr>
                        <a:t>н.р</a:t>
                      </a: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2014/2015 н.р.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2015/2016 н.р.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2016/2017 н.р.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2017/2018 н.р.</a:t>
                      </a:r>
                      <a:endParaRPr lang="uk-UA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15592"/>
              </p:ext>
            </p:extLst>
          </p:nvPr>
        </p:nvGraphicFramePr>
        <p:xfrm>
          <a:off x="1771729" y="924907"/>
          <a:ext cx="6256655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1564005"/>
                <a:gridCol w="1564005"/>
                <a:gridCol w="1564005"/>
                <a:gridCol w="156464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</a:rPr>
                        <a:t>Район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</a:rPr>
                        <a:t>Область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Calibri"/>
                        </a:rPr>
                        <a:t>Україна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2011/2012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2012/2013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2013/2014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2014/2015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2015/2016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</a:rPr>
                        <a:t>2016/2017 </a:t>
                      </a: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2017/2018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</a:rPr>
                        <a:t>24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</a:rPr>
                        <a:t>-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425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8640"/>
            <a:ext cx="4421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Участь у Всеукраїнських конкурсах</a:t>
            </a:r>
            <a:endParaRPr lang="uk-UA" altLang="uk-UA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82090" y="2656046"/>
          <a:ext cx="6179820" cy="2414270"/>
        </p:xfrm>
        <a:graphic>
          <a:graphicData uri="http://schemas.openxmlformats.org/drawingml/2006/table">
            <a:tbl>
              <a:tblPr/>
              <a:tblGrid>
                <a:gridCol w="2827364"/>
                <a:gridCol w="1107326"/>
                <a:gridCol w="1230504"/>
                <a:gridCol w="1014626"/>
              </a:tblGrid>
              <a:tr h="565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Назва конкурсу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   Всього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учасників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Відмінний 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 результат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 Добрий  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  результат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302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“Кенгуру-2018”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“Левеня-2018”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«Бебрас-2018»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«Соняшник 2018»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«Грінвіч 2018»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 “Sunflower 201</a:t>
                      </a: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”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437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8001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59832" y="188640"/>
            <a:ext cx="37231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Результати навчального року</a:t>
            </a:r>
            <a:endParaRPr lang="uk-UA" altLang="uk-UA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052736"/>
            <a:ext cx="655272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За підсумками </a:t>
            </a:r>
            <a:r>
              <a:rPr lang="uk-UA" b="1" dirty="0" smtClean="0">
                <a:latin typeface="Times New Roman"/>
                <a:ea typeface="Times New Roman"/>
              </a:rPr>
              <a:t>2017/2018 </a:t>
            </a:r>
            <a:r>
              <a:rPr lang="uk-UA" b="1" dirty="0">
                <a:latin typeface="Times New Roman"/>
                <a:ea typeface="Times New Roman"/>
              </a:rPr>
              <a:t>н. р. із </a:t>
            </a:r>
            <a:r>
              <a:rPr lang="uk-UA" b="1" dirty="0" smtClean="0">
                <a:latin typeface="Times New Roman"/>
                <a:ea typeface="Times New Roman"/>
              </a:rPr>
              <a:t>173 </a:t>
            </a:r>
            <a:r>
              <a:rPr lang="uk-UA" b="1" dirty="0">
                <a:latin typeface="Times New Roman"/>
                <a:ea typeface="Times New Roman"/>
              </a:rPr>
              <a:t>учнів 1-11-х класів: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32 учнів 1-го та 2-го класів вербально оцінено;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141 учні 2-11-х класів атестовано;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148 учнів переведено до наступного класу;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15 учнів випущено із 9-, 11-х класів;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9 учнів нагороджено похвальними листами «За високі досягнення у навчанні» (2016/2017 </a:t>
            </a:r>
            <a:r>
              <a:rPr lang="uk-UA" b="1" dirty="0" err="1">
                <a:latin typeface="Times New Roman"/>
                <a:ea typeface="Times New Roman"/>
              </a:rPr>
              <a:t>н.р</a:t>
            </a:r>
            <a:r>
              <a:rPr lang="uk-UA" b="1" dirty="0">
                <a:latin typeface="Times New Roman"/>
                <a:ea typeface="Times New Roman"/>
              </a:rPr>
              <a:t>. 10 учнів);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- учнів 9-х класів закінчили зі свідоцтвом з відзнакою (2016/2017 н. р. - 2 учнів)</a:t>
            </a:r>
            <a:endParaRPr lang="uk-UA" sz="1600" b="1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b="1" dirty="0">
                <a:latin typeface="Times New Roman"/>
                <a:ea typeface="Times New Roman"/>
              </a:rPr>
              <a:t>– учнів 11-х класів нагороджено золотою (срібною) медалями </a:t>
            </a:r>
            <a:r>
              <a:rPr lang="uk-UA" dirty="0">
                <a:latin typeface="Times New Roman"/>
                <a:ea typeface="Times New Roman"/>
              </a:rPr>
              <a:t>.</a:t>
            </a:r>
            <a:endParaRPr lang="uk-UA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4222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2341" y="260648"/>
            <a:ext cx="2528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057650" algn="l"/>
              </a:tabLst>
            </a:pP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 успішності учнів</a:t>
            </a:r>
            <a:endParaRPr lang="uk-UA" altLang="uk-UA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095204"/>
              </p:ext>
            </p:extLst>
          </p:nvPr>
        </p:nvGraphicFramePr>
        <p:xfrm>
          <a:off x="1028700" y="980733"/>
          <a:ext cx="6351612" cy="4928244"/>
        </p:xfrm>
        <a:graphic>
          <a:graphicData uri="http://schemas.openxmlformats.org/drawingml/2006/table">
            <a:tbl>
              <a:tblPr firstRow="1" firstCol="1" bandRow="1"/>
              <a:tblGrid>
                <a:gridCol w="1296001"/>
                <a:gridCol w="642566"/>
                <a:gridCol w="808594"/>
                <a:gridCol w="722411"/>
                <a:gridCol w="808594"/>
                <a:gridCol w="722411"/>
                <a:gridCol w="722411"/>
                <a:gridCol w="628624"/>
              </a:tblGrid>
              <a:tr h="3926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</a:rPr>
                        <a:t>Предмет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2011/2012 н.р. 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2012/2013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2013/2014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2014/2015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2015/2016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2016/2017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</a:rPr>
                        <a:t>2017/2018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Українська мова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Українська література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Російська мова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Зарубіжна література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Іноземна мова (англ)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Історія України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Всесвітня історія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Правознавство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Математика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Алгебра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0,49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Геометрія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Фізика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Астрономія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Інформатика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Природознавство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Географія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Біологія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Хімія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0,59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0,68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Захист Вітчизни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0,77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Трудове навчання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Фізична культура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0,87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0,91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0,91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0,92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0,93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effectLst/>
                          <a:latin typeface="Times New Roman"/>
                          <a:ea typeface="Calibri"/>
                        </a:rPr>
                        <a:t>0,94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Середній бал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0,69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57650" algn="l"/>
                        </a:tabLs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0,71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050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88640"/>
            <a:ext cx="405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2555875" algn="l"/>
              </a:tabLst>
            </a:pP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 ДПА учнів 4-х класу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62989" y="3213259"/>
          <a:ext cx="7018021" cy="129984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7297"/>
                <a:gridCol w="1883296"/>
                <a:gridCol w="826713"/>
                <a:gridCol w="744450"/>
                <a:gridCol w="827297"/>
                <a:gridCol w="665105"/>
                <a:gridCol w="665105"/>
                <a:gridCol w="578758"/>
              </a:tblGrid>
              <a:tr h="1739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Навчальний предмет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Кількість учнів 4 класів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Складали ДПА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Рівень навчальних досягнень учнів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9814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початковий                                      1-3 бала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середній                                                     4-6 балів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достатній                                           7-9 балів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високий                                                      10-12 балів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Українська мова та  літературне читання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Математика 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385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3744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 ДПА учнів </a:t>
            </a:r>
            <a:r>
              <a:rPr lang="uk-UA" alt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9-го </a:t>
            </a:r>
            <a:r>
              <a:rPr lang="uk-UA" alt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класу</a:t>
            </a:r>
            <a:endParaRPr lang="uk-UA" altLang="uk-UA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69409"/>
              </p:ext>
            </p:extLst>
          </p:nvPr>
        </p:nvGraphicFramePr>
        <p:xfrm>
          <a:off x="1259631" y="1916833"/>
          <a:ext cx="7056784" cy="2908692"/>
        </p:xfrm>
        <a:graphic>
          <a:graphicData uri="http://schemas.openxmlformats.org/drawingml/2006/table">
            <a:tbl>
              <a:tblPr/>
              <a:tblGrid>
                <a:gridCol w="536190"/>
                <a:gridCol w="1965188"/>
                <a:gridCol w="803338"/>
                <a:gridCol w="625660"/>
                <a:gridCol w="803338"/>
                <a:gridCol w="536190"/>
                <a:gridCol w="446720"/>
                <a:gridCol w="446720"/>
                <a:gridCol w="446720"/>
                <a:gridCol w="446720"/>
              </a:tblGrid>
              <a:tr h="46063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Навчальний предмет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i="1">
                          <a:effectLst/>
                          <a:latin typeface="Times New Roman"/>
                          <a:ea typeface="Times New Roman"/>
                        </a:rPr>
                        <a:t>(усі предмети інваріантної складової робочих навчальних планів)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Загальна кількість учнів 9-го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класу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Кількість учнів, які звільнені від  проходження ДПА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Кількість учнів, які складали ДПА (зараховано згідно з наказом)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Рівень навчальних досягнень учнів (кількісні показники)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2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початковий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середній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достатній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високий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Середнє значення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українська мова (диктант)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6,35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математика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5,1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100" b="1">
                          <a:effectLst/>
                          <a:latin typeface="Times New Roman"/>
                          <a:ea typeface="Times New Roman"/>
                        </a:rPr>
                        <a:t>правознавство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uk-UA" sz="10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804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1886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Результати ЗНО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662646"/>
              </p:ext>
            </p:extLst>
          </p:nvPr>
        </p:nvGraphicFramePr>
        <p:xfrm>
          <a:off x="1475654" y="1585786"/>
          <a:ext cx="7056785" cy="4533167"/>
        </p:xfrm>
        <a:graphic>
          <a:graphicData uri="http://schemas.openxmlformats.org/drawingml/2006/table">
            <a:tbl>
              <a:tblPr firstRow="1" firstCol="1" bandRow="1"/>
              <a:tblGrid>
                <a:gridCol w="280705"/>
                <a:gridCol w="871425"/>
                <a:gridCol w="444045"/>
                <a:gridCol w="112743"/>
                <a:gridCol w="112743"/>
                <a:gridCol w="112743"/>
                <a:gridCol w="112743"/>
                <a:gridCol w="282027"/>
                <a:gridCol w="281366"/>
                <a:gridCol w="373389"/>
                <a:gridCol w="373389"/>
                <a:gridCol w="281366"/>
                <a:gridCol w="281366"/>
                <a:gridCol w="373389"/>
                <a:gridCol w="282027"/>
                <a:gridCol w="373389"/>
                <a:gridCol w="373389"/>
                <a:gridCol w="373389"/>
                <a:gridCol w="281366"/>
                <a:gridCol w="417086"/>
                <a:gridCol w="254222"/>
                <a:gridCol w="408478"/>
              </a:tblGrid>
              <a:tr h="9947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 dirty="0">
                          <a:effectLst/>
                          <a:latin typeface="Times New Roman"/>
                          <a:ea typeface="Calibri"/>
                        </a:rPr>
                        <a:t>№ п/</a:t>
                      </a:r>
                      <a:r>
                        <a:rPr lang="uk-UA" sz="800" b="1" dirty="0" err="1">
                          <a:effectLst/>
                          <a:latin typeface="Times New Roman"/>
                          <a:ea typeface="Calibri"/>
                        </a:rPr>
                        <a:t>п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 dirty="0">
                          <a:effectLst/>
                          <a:latin typeface="Times New Roman"/>
                          <a:ea typeface="Calibri"/>
                        </a:rPr>
                        <a:t>Прізвище, </a:t>
                      </a:r>
                      <a:r>
                        <a:rPr lang="uk-UA" sz="800" b="1" dirty="0" err="1">
                          <a:effectLst/>
                          <a:latin typeface="Times New Roman"/>
                          <a:ea typeface="Calibri"/>
                        </a:rPr>
                        <a:t>ім</a:t>
                      </a:r>
                      <a:r>
                        <a:rPr lang="en-US" sz="800" b="1" dirty="0">
                          <a:effectLst/>
                          <a:latin typeface="Times New Roman"/>
                          <a:ea typeface="Calibri"/>
                        </a:rPr>
                        <a:t>’</a:t>
                      </a:r>
                      <a:r>
                        <a:rPr lang="uk-UA" sz="800" b="1" dirty="0">
                          <a:effectLst/>
                          <a:latin typeface="Times New Roman"/>
                          <a:ea typeface="Calibri"/>
                        </a:rPr>
                        <a:t>я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 b="1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984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effectLst/>
                          <a:latin typeface="Times New Roman"/>
                          <a:ea typeface="Calibri"/>
                        </a:rPr>
                        <a:t>Украінська мова та література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 dirty="0">
                          <a:effectLst/>
                          <a:latin typeface="Times New Roman"/>
                          <a:ea typeface="Calibri"/>
                        </a:rPr>
                        <a:t>Математика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effectLst/>
                          <a:latin typeface="Times New Roman"/>
                          <a:ea typeface="Calibri"/>
                        </a:rPr>
                        <a:t>Фізика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effectLst/>
                          <a:latin typeface="Times New Roman"/>
                          <a:ea typeface="Calibri"/>
                        </a:rPr>
                        <a:t>Історія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effectLst/>
                          <a:latin typeface="Times New Roman"/>
                          <a:ea typeface="Calibri"/>
                        </a:rPr>
                        <a:t>Біологія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effectLst/>
                          <a:latin typeface="Times New Roman"/>
                          <a:ea typeface="Calibri"/>
                        </a:rPr>
                        <a:t>Хімія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48679">
                <a:tc>
                  <a:txBody>
                    <a:bodyPr/>
                    <a:lstStyle/>
                    <a:p>
                      <a:pPr algn="ctr"/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Річна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ДПА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ЗНО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Зайцев Є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34(119)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7-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 err="1">
                          <a:effectLst/>
                          <a:latin typeface="Times New Roman"/>
                          <a:ea typeface="Times New Roman"/>
                        </a:rPr>
                        <a:t>Кашкарьов</a:t>
                      </a: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36(123)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35(125)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44(154)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Майборода К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29 (111)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17(122)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29 (117)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14-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Нестеренко А.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38 (126)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16(119)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15(113)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Радько А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41(131)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12(107)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11-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 dirty="0" err="1">
                          <a:effectLst/>
                          <a:latin typeface="Times New Roman"/>
                          <a:ea typeface="Times New Roman"/>
                        </a:rPr>
                        <a:t>Сіробаба</a:t>
                      </a:r>
                      <a:r>
                        <a:rPr lang="uk-UA" sz="800" dirty="0">
                          <a:effectLst/>
                          <a:latin typeface="Times New Roman"/>
                          <a:ea typeface="Times New Roman"/>
                        </a:rPr>
                        <a:t> В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39(127)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24-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6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Times New Roman"/>
                        </a:rPr>
                        <a:t>Цуканов М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60(156)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22(133)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20(131)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37(130)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11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Times New Roman"/>
                        </a:rPr>
                        <a:t>Щербина К</a:t>
                      </a:r>
                    </a:p>
                  </a:txBody>
                  <a:tcPr marL="37302" marR="3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spc="-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7-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  <a:latin typeface="Times New Roman"/>
                          <a:ea typeface="Calibri"/>
                        </a:rPr>
                        <a:t>20-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uk-UA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uk-UA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77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1142984"/>
            <a:ext cx="6116216" cy="1470025"/>
          </a:xfrm>
        </p:spPr>
        <p:txBody>
          <a:bodyPr>
            <a:noAutofit/>
          </a:bodyPr>
          <a:lstStyle/>
          <a:p>
            <a:pPr marL="90170">
              <a:tabLst>
                <a:tab pos="180340" algn="l"/>
              </a:tabLst>
            </a:pPr>
            <a:r>
              <a:rPr lang="uk-UA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Шляхи реалізації Закону України «Про </a:t>
            </a:r>
            <a:r>
              <a:rPr lang="uk-UA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освіту» </a:t>
            </a:r>
            <a:r>
              <a:rPr lang="uk-UA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педагогічним колективом </a:t>
            </a:r>
            <a:r>
              <a:rPr lang="uk-UA" sz="20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Гусарівської</a:t>
            </a:r>
            <a:r>
              <a:rPr lang="uk-UA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> ЗОШ І-ІІІ ступенів </a:t>
            </a:r>
            <a:r>
              <a:rPr lang="uk-UA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в контексті забезпечення сталого розвитку України та її європейського вибору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652136"/>
              </p:ext>
            </p:extLst>
          </p:nvPr>
        </p:nvGraphicFramePr>
        <p:xfrm>
          <a:off x="971600" y="1700808"/>
          <a:ext cx="7982712" cy="2828925"/>
        </p:xfrm>
        <a:graphic>
          <a:graphicData uri="http://schemas.openxmlformats.org/drawingml/2006/table">
            <a:tbl>
              <a:tblPr firstRow="1" firstCol="1" bandRow="1"/>
              <a:tblGrid>
                <a:gridCol w="667355"/>
                <a:gridCol w="2287845"/>
                <a:gridCol w="667355"/>
                <a:gridCol w="667355"/>
                <a:gridCol w="667355"/>
                <a:gridCol w="667355"/>
                <a:gridCol w="648196"/>
                <a:gridCol w="648196"/>
                <a:gridCol w="648196"/>
                <a:gridCol w="413504"/>
              </a:tblGrid>
              <a:tr h="28575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з/п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Предмет ДПА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К-ть учнів, які отримали бали річного оцінювання</a:t>
                      </a:r>
                      <a:r>
                        <a:rPr lang="uk-UA" sz="1400" b="1">
                          <a:effectLst/>
                          <a:latin typeface="Times New Roman"/>
                          <a:ea typeface="Times New Roman"/>
                        </a:rPr>
                        <a:t>*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К-ть учнів, які склали ДПА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15252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Початковий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Середній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Достатній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Високий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Початковий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Середній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Достатній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/>
                          <a:ea typeface="Times New Roman"/>
                        </a:rPr>
                        <a:t>Високий рівень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Українська мова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Математика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Історія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Біологія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Фізика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Хімія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952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92696"/>
            <a:ext cx="61926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Інтерактивна вправа «Мікрофон»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 ви оцінюєте роботу закладу за 2017-2018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н.р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.?</a:t>
            </a:r>
          </a:p>
          <a:p>
            <a:pPr marL="342900" indent="-34290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Які ви ставите завдання перед собою в 2018-2019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н.р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.?</a:t>
            </a:r>
          </a:p>
          <a:p>
            <a:pPr marL="342900" indent="-34290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Які ви бачите завдання перед педагогічним колективом в 2018-2019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н.р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.?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216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54868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Завдання педагогічного колективу на </a:t>
            </a:r>
            <a:r>
              <a:rPr lang="uk-UA" b="1" dirty="0" smtClean="0">
                <a:solidFill>
                  <a:srgbClr val="FF0000"/>
                </a:solidFill>
              </a:rPr>
              <a:t>2018-2019 </a:t>
            </a:r>
            <a:r>
              <a:rPr lang="uk-UA" b="1" dirty="0" smtClean="0">
                <a:solidFill>
                  <a:srgbClr val="FF0000"/>
                </a:solidFill>
              </a:rPr>
              <a:t>навчальний рік: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9612" y="369044"/>
            <a:ext cx="7848872" cy="6488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uk-UA" sz="1000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uk-UA" sz="1000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Педагогічному </a:t>
            </a: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колективу: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uk-UA" sz="1200" dirty="0">
                <a:latin typeface="Times New Roman"/>
                <a:ea typeface="Calibri"/>
                <a:cs typeface="Times New Roman"/>
              </a:rPr>
              <a:t>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- забезпечити інтеграцію дитини з особливими освітніми потребами у загальноосвітній простір шляхом створення умов для їх навчання в інклюзивному класі;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4572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покращити </a:t>
            </a:r>
            <a:r>
              <a:rPr lang="uk-UA" sz="1200" dirty="0">
                <a:latin typeface="Times New Roman"/>
                <a:ea typeface="Calibri"/>
                <a:cs typeface="Times New Roman"/>
              </a:rPr>
              <a:t>роботу щодо підготовки випускників до зовнішнього незалежного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оцінювання;</a:t>
            </a:r>
            <a:endParaRPr lang="uk-UA" sz="1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4572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посилити </a:t>
            </a:r>
            <a:r>
              <a:rPr lang="uk-UA" sz="1200" dirty="0">
                <a:latin typeface="Times New Roman"/>
                <a:ea typeface="Calibri"/>
                <a:cs typeface="Times New Roman"/>
              </a:rPr>
              <a:t>роботу з підготовки обдарованих учнів до олімпіад і МАН, а також підвищити якість підготовки і відбору учнів для участі в учнівських інтелектуальних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змаганнях;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4572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продовжити </a:t>
            </a:r>
            <a:r>
              <a:rPr lang="uk-UA" sz="1200" dirty="0">
                <a:latin typeface="Times New Roman"/>
                <a:ea typeface="Calibri"/>
                <a:cs typeface="Times New Roman"/>
              </a:rPr>
              <a:t>роботу щодо організації діяльності мовних таборів із залученням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волонтерів;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4572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продовжувати впроваджувати в навчально-виховний процес завдання </a:t>
            </a:r>
            <a:r>
              <a:rPr lang="uk-UA" sz="1200" dirty="0" err="1" smtClean="0">
                <a:latin typeface="Times New Roman"/>
                <a:ea typeface="Calibri"/>
                <a:cs typeface="Times New Roman"/>
              </a:rPr>
              <a:t>компетентнісного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 характеру (</a:t>
            </a:r>
            <a:r>
              <a:rPr lang="en-US" sz="1200" dirty="0" smtClean="0">
                <a:latin typeface="Times New Roman"/>
                <a:ea typeface="Calibri"/>
                <a:cs typeface="Times New Roman"/>
              </a:rPr>
              <a:t>PISA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)</a:t>
            </a:r>
            <a:endParaRPr lang="uk-UA" sz="1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                        Заступнику  </a:t>
            </a:r>
            <a:r>
              <a:rPr lang="uk-UA" sz="1200" b="1" dirty="0">
                <a:latin typeface="Times New Roman"/>
                <a:ea typeface="Calibri"/>
                <a:cs typeface="Times New Roman"/>
              </a:rPr>
              <a:t>директора з навчально-виховної </a:t>
            </a: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роботи </a:t>
            </a:r>
            <a:r>
              <a:rPr lang="uk-UA" sz="1200" b="1" dirty="0" err="1" smtClean="0">
                <a:latin typeface="Times New Roman"/>
                <a:ea typeface="Calibri"/>
                <a:cs typeface="Times New Roman"/>
              </a:rPr>
              <a:t>Сінєковас</a:t>
            </a: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uk-UA" sz="1200" b="1" dirty="0">
                <a:latin typeface="Times New Roman"/>
                <a:ea typeface="Calibri"/>
                <a:cs typeface="Times New Roman"/>
              </a:rPr>
              <a:t>В.В. </a:t>
            </a:r>
            <a:endParaRPr lang="uk-UA" sz="1200" b="1" dirty="0"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tabLst>
                <a:tab pos="9144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Сприяти </a:t>
            </a:r>
            <a:r>
              <a:rPr lang="uk-UA" sz="1200" dirty="0">
                <a:latin typeface="Times New Roman"/>
                <a:ea typeface="Calibri"/>
                <a:cs typeface="Times New Roman"/>
              </a:rPr>
              <a:t>підвищенню рівня професійної компетентності педагогічних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працівників, особливу увагу приділяти підвищенню професійної компетентності таких вчителів: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9144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вчителів навчальних предметів, що винесені на ДПА у формі ЗНО результатів навчання;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9144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вчителів початкових класів щодо підготовки до впровадження нового Державного стандарту початкової загальної освіти;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Tx/>
              <a:buChar char="-"/>
              <a:tabLst>
                <a:tab pos="914400" algn="l"/>
              </a:tabLst>
            </a:pPr>
            <a:r>
              <a:rPr lang="uk-UA" sz="1200" dirty="0" smtClean="0">
                <a:latin typeface="Times New Roman"/>
                <a:ea typeface="Calibri"/>
                <a:cs typeface="Times New Roman"/>
              </a:rPr>
              <a:t>вчителів </a:t>
            </a:r>
            <a:r>
              <a:rPr lang="uk-UA" sz="1200" dirty="0" smtClean="0">
                <a:latin typeface="Times New Roman"/>
                <a:ea typeface="Calibri"/>
                <a:cs typeface="Times New Roman"/>
              </a:rPr>
              <a:t>хімії, історії України.</a:t>
            </a:r>
            <a:endParaRPr lang="uk-UA" sz="1200" dirty="0" smtClean="0">
              <a:latin typeface="Times New Roman"/>
              <a:ea typeface="Calibri"/>
              <a:cs typeface="Times New Roman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tabLst>
                <a:tab pos="914400" algn="l"/>
              </a:tabLst>
            </a:pPr>
            <a:r>
              <a:rPr lang="uk-UA" sz="1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                Заступнику  </a:t>
            </a:r>
            <a:r>
              <a:rPr lang="uk-UA" sz="1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директора з </a:t>
            </a:r>
            <a:r>
              <a:rPr lang="uk-UA" sz="1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виховної роботи П</a:t>
            </a:r>
            <a:r>
              <a:rPr lang="uk-UA" sz="1200" b="1" dirty="0" smtClean="0">
                <a:latin typeface="Times New Roman"/>
                <a:ea typeface="Calibri"/>
                <a:cs typeface="Times New Roman"/>
              </a:rPr>
              <a:t>етренко </a:t>
            </a:r>
            <a:r>
              <a:rPr lang="uk-UA" sz="1200" b="1" dirty="0">
                <a:latin typeface="Times New Roman"/>
                <a:ea typeface="Calibri"/>
                <a:cs typeface="Times New Roman"/>
              </a:rPr>
              <a:t>Л.М.:</a:t>
            </a:r>
            <a:endParaRPr lang="uk-UA" sz="12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1200" dirty="0">
                <a:latin typeface="Times New Roman"/>
                <a:ea typeface="Calibri"/>
                <a:cs typeface="Times New Roman"/>
              </a:rPr>
              <a:t>Налагодити міжвідомчу взаємодію щодо проведення профілактичної роботи з питань запобігання протиправній поведінці, алкогольній та наркотичній залежності учнів.</a:t>
            </a:r>
            <a:endParaRPr lang="uk-UA" sz="12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uk-UA" sz="1200" dirty="0">
                <a:latin typeface="Times New Roman"/>
                <a:ea typeface="Calibri"/>
                <a:cs typeface="Times New Roman"/>
              </a:rPr>
              <a:t>Посилити та урізноманітнити форми і методи національно-патріотичного виховання дітей, активно залучати до цього органи учнівського самоврядування та громадські організації.</a:t>
            </a:r>
            <a:endParaRPr lang="uk-UA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2959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Казка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30354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606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І семестр - з </a:t>
            </a:r>
            <a:r>
              <a:rPr lang="uk-UA" b="1" dirty="0" smtClean="0">
                <a:latin typeface="Times New Roman"/>
                <a:ea typeface="Times New Roman"/>
              </a:rPr>
              <a:t>01.09.2018 </a:t>
            </a:r>
            <a:r>
              <a:rPr lang="uk-UA" b="1" dirty="0">
                <a:latin typeface="Times New Roman"/>
                <a:ea typeface="Times New Roman"/>
              </a:rPr>
              <a:t>по </a:t>
            </a:r>
            <a:r>
              <a:rPr lang="ru-RU" b="1" dirty="0" smtClean="0">
                <a:latin typeface="Times New Roman"/>
                <a:ea typeface="Times New Roman"/>
              </a:rPr>
              <a:t>31</a:t>
            </a:r>
            <a:r>
              <a:rPr lang="uk-UA" b="1" dirty="0" smtClean="0">
                <a:latin typeface="Times New Roman"/>
                <a:ea typeface="Times New Roman"/>
              </a:rPr>
              <a:t>.12.2018,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endParaRPr lang="ru-RU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ІІ семестр – з </a:t>
            </a:r>
            <a:r>
              <a:rPr lang="uk-UA" b="1" dirty="0" smtClean="0">
                <a:latin typeface="Times New Roman"/>
                <a:ea typeface="Times New Roman"/>
              </a:rPr>
              <a:t>1</a:t>
            </a:r>
            <a:r>
              <a:rPr lang="ru-RU" b="1" dirty="0" smtClean="0">
                <a:latin typeface="Times New Roman"/>
                <a:ea typeface="Times New Roman"/>
              </a:rPr>
              <a:t>4</a:t>
            </a:r>
            <a:r>
              <a:rPr lang="uk-UA" b="1" dirty="0" smtClean="0">
                <a:latin typeface="Times New Roman"/>
                <a:ea typeface="Times New Roman"/>
              </a:rPr>
              <a:t>.01.2019 </a:t>
            </a:r>
            <a:r>
              <a:rPr lang="uk-UA" b="1" dirty="0">
                <a:latin typeface="Times New Roman"/>
                <a:ea typeface="Times New Roman"/>
              </a:rPr>
              <a:t>по </a:t>
            </a:r>
            <a:r>
              <a:rPr lang="uk-UA" b="1" dirty="0" smtClean="0">
                <a:latin typeface="Times New Roman"/>
                <a:ea typeface="Times New Roman"/>
              </a:rPr>
              <a:t>24.05.2019</a:t>
            </a:r>
            <a:r>
              <a:rPr lang="uk-UA" dirty="0" smtClean="0">
                <a:latin typeface="Times New Roman"/>
                <a:ea typeface="Times New Roman"/>
              </a:rPr>
              <a:t>. </a:t>
            </a:r>
            <a:endParaRPr lang="ru-RU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Канікули провести в такі терміни:</a:t>
            </a:r>
            <a:endParaRPr lang="ru-RU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осінні з </a:t>
            </a:r>
            <a:r>
              <a:rPr lang="uk-UA" b="1" dirty="0" smtClean="0">
                <a:latin typeface="Times New Roman"/>
                <a:ea typeface="Times New Roman"/>
              </a:rPr>
              <a:t>22.10.2018  </a:t>
            </a:r>
            <a:r>
              <a:rPr lang="uk-UA" b="1" dirty="0">
                <a:latin typeface="Times New Roman"/>
                <a:ea typeface="Times New Roman"/>
              </a:rPr>
              <a:t>по </a:t>
            </a:r>
            <a:r>
              <a:rPr lang="uk-UA" b="1" dirty="0" smtClean="0">
                <a:latin typeface="Times New Roman"/>
                <a:ea typeface="Times New Roman"/>
              </a:rPr>
              <a:t>28.10.2018, </a:t>
            </a:r>
            <a:endParaRPr lang="ru-RU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зимові з </a:t>
            </a:r>
            <a:r>
              <a:rPr lang="uk-UA" b="1" dirty="0" smtClean="0">
                <a:latin typeface="Times New Roman"/>
                <a:ea typeface="Times New Roman"/>
              </a:rPr>
              <a:t>24.12.2018 </a:t>
            </a:r>
            <a:r>
              <a:rPr lang="uk-UA" b="1" dirty="0">
                <a:latin typeface="Times New Roman"/>
                <a:ea typeface="Times New Roman"/>
              </a:rPr>
              <a:t>по </a:t>
            </a:r>
            <a:r>
              <a:rPr lang="uk-UA" b="1" dirty="0" smtClean="0">
                <a:latin typeface="Times New Roman"/>
                <a:ea typeface="Times New Roman"/>
              </a:rPr>
              <a:t>13.01.2019, </a:t>
            </a:r>
            <a:endParaRPr lang="ru-RU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весняні з </a:t>
            </a:r>
            <a:r>
              <a:rPr lang="uk-UA" b="1" dirty="0" smtClean="0">
                <a:latin typeface="Times New Roman"/>
                <a:ea typeface="Times New Roman"/>
              </a:rPr>
              <a:t>25.03.2019 </a:t>
            </a:r>
            <a:r>
              <a:rPr lang="uk-UA" b="1" dirty="0">
                <a:latin typeface="Times New Roman"/>
                <a:ea typeface="Times New Roman"/>
              </a:rPr>
              <a:t>по </a:t>
            </a:r>
            <a:r>
              <a:rPr lang="uk-UA" b="1" dirty="0" smtClean="0">
                <a:latin typeface="Times New Roman"/>
                <a:ea typeface="Times New Roman"/>
              </a:rPr>
              <a:t>31.03.2019.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7380" y="220486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Класні журнали –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07.09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14.09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Календарне планування –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17.09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 ШМО –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24.09.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7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8001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5400" b="1" dirty="0">
                <a:solidFill>
                  <a:srgbClr val="FF0000"/>
                </a:solidFill>
                <a:latin typeface="Bookman Old Style" pitchFamily="18" charset="0"/>
                <a:cs typeface="Arial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3720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124744"/>
            <a:ext cx="5256584" cy="3268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>
                <a:latin typeface="Times New Roman"/>
                <a:ea typeface="Calibri"/>
              </a:rPr>
              <a:t>За підсумками обліку дітей і підлітків шкільного віку складено статистичні звіти. Усього таких дітей – 309 </a:t>
            </a:r>
            <a:r>
              <a:rPr lang="uk-UA" sz="2000" b="1" dirty="0" smtClean="0">
                <a:latin typeface="Times New Roman"/>
                <a:ea typeface="Calibri"/>
              </a:rPr>
              <a:t>,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latin typeface="Times New Roman"/>
                <a:ea typeface="Calibri"/>
              </a:rPr>
              <a:t> </a:t>
            </a:r>
            <a:r>
              <a:rPr lang="uk-UA" sz="2000" b="1" dirty="0">
                <a:latin typeface="Times New Roman"/>
                <a:ea typeface="Calibri"/>
              </a:rPr>
              <a:t>із них шкільного </a:t>
            </a:r>
            <a:r>
              <a:rPr lang="uk-UA" sz="2000" b="1" dirty="0" smtClean="0">
                <a:latin typeface="Times New Roman"/>
                <a:ea typeface="Calibri"/>
              </a:rPr>
              <a:t>віку – </a:t>
            </a:r>
            <a:r>
              <a:rPr lang="uk-UA" sz="2000" b="1" dirty="0">
                <a:latin typeface="Times New Roman"/>
                <a:ea typeface="Calibri"/>
              </a:rPr>
              <a:t>179, дошкільного віку – 89</a:t>
            </a:r>
            <a:r>
              <a:rPr lang="uk-UA" sz="2000" b="1" dirty="0" smtClean="0">
                <a:latin typeface="Times New Roman"/>
                <a:ea typeface="Calibri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latin typeface="Times New Roman"/>
                <a:ea typeface="Calibri"/>
              </a:rPr>
              <a:t> Навчалось </a:t>
            </a:r>
            <a:r>
              <a:rPr lang="uk-UA" sz="2000" b="1" dirty="0">
                <a:latin typeface="Times New Roman"/>
                <a:ea typeface="Calibri"/>
              </a:rPr>
              <a:t>у 2017/2018 </a:t>
            </a:r>
            <a:r>
              <a:rPr lang="uk-UA" sz="2000" b="1" dirty="0" err="1">
                <a:latin typeface="Times New Roman"/>
                <a:ea typeface="Calibri"/>
              </a:rPr>
              <a:t>н.р</a:t>
            </a:r>
            <a:r>
              <a:rPr lang="uk-UA" sz="2000" b="1" dirty="0">
                <a:latin typeface="Times New Roman"/>
                <a:ea typeface="Calibri"/>
              </a:rPr>
              <a:t>. –174</a:t>
            </a:r>
            <a:r>
              <a:rPr lang="uk-UA" sz="2000" b="1" dirty="0" smtClean="0">
                <a:latin typeface="Times New Roman"/>
                <a:ea typeface="Calibri"/>
              </a:rPr>
              <a:t>,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latin typeface="Times New Roman"/>
                <a:ea typeface="Calibri"/>
              </a:rPr>
              <a:t> </a:t>
            </a:r>
            <a:r>
              <a:rPr lang="uk-UA" sz="2000" b="1" dirty="0">
                <a:latin typeface="Times New Roman"/>
                <a:ea typeface="Calibri"/>
              </a:rPr>
              <a:t>в інших навчальних закладах – 41.</a:t>
            </a:r>
            <a:endParaRPr lang="uk-UA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90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55776" y="7647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Розподіл учнів за класами показано на діаграмі: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42481"/>
              </p:ext>
            </p:extLst>
          </p:nvPr>
        </p:nvGraphicFramePr>
        <p:xfrm>
          <a:off x="212725" y="2060848"/>
          <a:ext cx="4143251" cy="2543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Диаграмма" r:id="rId4" imgW="5499069" imgH="2755631" progId="Excel.Chart.8">
                  <p:embed/>
                </p:oleObj>
              </mc:Choice>
              <mc:Fallback>
                <p:oleObj name="Диаграмма" r:id="rId4" imgW="5499069" imgH="2755631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" y="2060848"/>
                        <a:ext cx="4143251" cy="25430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616670"/>
              </p:ext>
            </p:extLst>
          </p:nvPr>
        </p:nvGraphicFramePr>
        <p:xfrm>
          <a:off x="4572000" y="1844821"/>
          <a:ext cx="4353441" cy="37791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8362"/>
                <a:gridCol w="1271319"/>
                <a:gridCol w="1271880"/>
                <a:gridCol w="1271880"/>
              </a:tblGrid>
              <a:tr h="539875">
                <a:tc>
                  <a:txBody>
                    <a:bodyPr/>
                    <a:lstStyle/>
                    <a:p>
                      <a:endParaRPr lang="uk-UA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2016-2017 н.р. 180 учнів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2017-2018 н.р. 17</a:t>
                      </a:r>
                      <a:r>
                        <a:rPr lang="uk-UA" sz="1400">
                          <a:effectLst/>
                        </a:rPr>
                        <a:t>9</a:t>
                      </a:r>
                      <a:r>
                        <a:rPr lang="ru-RU" sz="1400">
                          <a:effectLst/>
                        </a:rPr>
                        <a:t> учнів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2018-2019 н.р. 162 учні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r>
                        <a:rPr lang="uk-UA" sz="1400">
                          <a:effectLst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938">
                <a:tc>
                  <a:txBody>
                    <a:bodyPr/>
                    <a:lstStyle/>
                    <a:p>
                      <a:endParaRPr lang="uk-UA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r>
                        <a:rPr lang="uk-UA" sz="1400">
                          <a:effectLst/>
                        </a:rPr>
                        <a:t>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162 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83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0"/>
            <a:ext cx="781236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1052736"/>
            <a:ext cx="59766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 </a:t>
            </a:r>
            <a:r>
              <a:rPr lang="uk-UA" dirty="0" smtClean="0"/>
              <a:t>       </a:t>
            </a:r>
            <a:r>
              <a:rPr lang="uk-UA" sz="2000" b="1" dirty="0" smtClean="0"/>
              <a:t>Дітей-сиріт </a:t>
            </a:r>
            <a:r>
              <a:rPr lang="uk-UA" sz="2000" b="1" dirty="0"/>
              <a:t>– 3 </a:t>
            </a:r>
            <a:r>
              <a:rPr lang="uk-UA" sz="2000" b="1" dirty="0" smtClean="0"/>
              <a:t>.(1)</a:t>
            </a:r>
            <a:endParaRPr lang="uk-UA" sz="2000" b="1" dirty="0"/>
          </a:p>
          <a:p>
            <a:r>
              <a:rPr lang="uk-UA" sz="2000" b="1" dirty="0"/>
              <a:t>       Дітей, потерпілих внаслідок аварії на ЧАЕС – 1.</a:t>
            </a:r>
          </a:p>
          <a:p>
            <a:r>
              <a:rPr lang="uk-UA" sz="2000" b="1" dirty="0"/>
              <a:t>       Дітей із малозабезпечених сімей – 13.</a:t>
            </a:r>
          </a:p>
          <a:p>
            <a:r>
              <a:rPr lang="uk-UA" sz="2000" b="1" dirty="0"/>
              <a:t>       Дітей, позбавлених батьківського піклування – 1 учнів</a:t>
            </a:r>
            <a:r>
              <a:rPr lang="uk-UA" sz="2000" b="1" dirty="0" smtClean="0"/>
              <a:t>.(1)</a:t>
            </a:r>
            <a:endParaRPr lang="uk-UA" sz="2000" b="1" dirty="0"/>
          </a:p>
          <a:p>
            <a:r>
              <a:rPr lang="uk-UA" sz="2000" b="1" dirty="0"/>
              <a:t>       Дітей з неблагополучних сімей – 1.</a:t>
            </a:r>
          </a:p>
          <a:p>
            <a:r>
              <a:rPr lang="uk-UA" sz="2000" b="1" dirty="0"/>
              <a:t>       Дітей з особливими освітніми потребами – 3</a:t>
            </a:r>
            <a:r>
              <a:rPr lang="uk-UA" sz="2000" b="1" dirty="0" smtClean="0"/>
              <a:t>.(9)</a:t>
            </a:r>
            <a:endParaRPr lang="uk-UA" sz="2000" b="1" dirty="0"/>
          </a:p>
          <a:p>
            <a:r>
              <a:rPr lang="uk-UA" dirty="0"/>
              <a:t> 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34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1906"/>
            <a:ext cx="6858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03848" y="476672"/>
            <a:ext cx="3446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Стан і розвиток шкільної мережі</a:t>
            </a:r>
            <a:endParaRPr lang="uk-UA" altLang="uk-UA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014975"/>
              </p:ext>
            </p:extLst>
          </p:nvPr>
        </p:nvGraphicFramePr>
        <p:xfrm>
          <a:off x="1115616" y="1628800"/>
          <a:ext cx="7488832" cy="46739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0154"/>
                <a:gridCol w="694448"/>
                <a:gridCol w="715273"/>
                <a:gridCol w="891938"/>
                <a:gridCol w="841668"/>
                <a:gridCol w="818688"/>
                <a:gridCol w="764826"/>
                <a:gridCol w="764826"/>
                <a:gridCol w="507011"/>
              </a:tblGrid>
              <a:tr h="10988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Шкільна мережа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2011-2012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2012-2013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2013-2014н.р.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2014-2015н.р.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2015-2016н.р.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2016-2017н.р.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2017-2018н.р.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2018-2019 н.р.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Кількість класів на початок навчального року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Кількість учнів на початок навчального року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63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Середня наповнюваність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4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Охоплення профільним навчанням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4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Організація індивідуального навчання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4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Організація інклюзивного навчання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8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8480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664"/>
            <a:ext cx="6858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31840" y="548680"/>
            <a:ext cx="3164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Рух учнів за </a:t>
            </a:r>
            <a:r>
              <a:rPr lang="uk-UA" altLang="uk-UA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2017/2018</a:t>
            </a:r>
            <a:r>
              <a:rPr lang="en-US" altLang="uk-UA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uk-UA" sz="2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н.р</a:t>
            </a:r>
            <a:endParaRPr lang="uk-UA" altLang="uk-UA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986189"/>
              </p:ext>
            </p:extLst>
          </p:nvPr>
        </p:nvGraphicFramePr>
        <p:xfrm>
          <a:off x="1309370" y="1484785"/>
          <a:ext cx="7295078" cy="3241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690"/>
                <a:gridCol w="604690"/>
                <a:gridCol w="604690"/>
                <a:gridCol w="604690"/>
                <a:gridCol w="604690"/>
                <a:gridCol w="846296"/>
                <a:gridCol w="846296"/>
                <a:gridCol w="807153"/>
                <a:gridCol w="807153"/>
                <a:gridCol w="964730"/>
              </a:tblGrid>
              <a:tr h="40952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Учнів за мережею на 05.09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Прибуло учнів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Усього вибуло учнів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Місце вибуття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2099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Випущено із 9-, 11-х класів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По Барвінківському районі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По Харківській області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По Україні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За межі України 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Інші причини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Учнів за мережею на кінець навчального року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4095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</a:rPr>
                        <a:t>180</a:t>
                      </a:r>
                      <a:endParaRPr lang="uk-UA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25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31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15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6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1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4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-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</a:rPr>
                        <a:t>155</a:t>
                      </a:r>
                      <a:endParaRPr lang="uk-UA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686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8001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2780928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Працевлаштування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 випускників</a:t>
            </a:r>
            <a:endParaRPr lang="uk-UA" altLang="uk-UA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74412"/>
              </p:ext>
            </p:extLst>
          </p:nvPr>
        </p:nvGraphicFramePr>
        <p:xfrm>
          <a:off x="2411758" y="540468"/>
          <a:ext cx="5832649" cy="56086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4739"/>
                <a:gridCol w="755350"/>
                <a:gridCol w="755350"/>
                <a:gridCol w="755350"/>
                <a:gridCol w="481860"/>
              </a:tblGrid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9 клас 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%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11 клас 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%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Загальна кількість випускників 2018 року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20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8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Із них навчаються: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10 клас денних шкіл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13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Вечірні школи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Професійно-технічні навчальні заклади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6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3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ВНЗ І-ІІ рівня акредитації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1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2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ВНЗ ІІІ-І</a:t>
                      </a:r>
                      <a:r>
                        <a:rPr lang="en-US" sz="1400" b="1">
                          <a:effectLst/>
                        </a:rPr>
                        <a:t>V</a:t>
                      </a:r>
                      <a:r>
                        <a:rPr lang="uk-UA" sz="1400" b="1">
                          <a:effectLst/>
                        </a:rPr>
                        <a:t> рівня акредитації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2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Інші заклади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Всього навчаються: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20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7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працюють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-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1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Не працюють і не навчаються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хворі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Виїхали за межі міста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-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  <a:tr h="338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Служба у Збройних силах України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-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effectLst/>
                        </a:rPr>
                        <a:t> </a:t>
                      </a:r>
                      <a:endParaRPr lang="uk-UA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-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</a:rPr>
                        <a:t> </a:t>
                      </a:r>
                      <a:endParaRPr lang="uk-UA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657" marR="6465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423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924944"/>
            <a:ext cx="4207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Кадровий ресурс навчального закладу</a:t>
            </a:r>
            <a:endParaRPr lang="uk-UA" altLang="uk-UA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35002"/>
            <a:ext cx="2499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Якісний склад вчителів</a:t>
            </a:r>
            <a:endParaRPr lang="uk-UA" altLang="uk-UA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877630"/>
              </p:ext>
            </p:extLst>
          </p:nvPr>
        </p:nvGraphicFramePr>
        <p:xfrm>
          <a:off x="1619672" y="692696"/>
          <a:ext cx="6617970" cy="2011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4975"/>
                <a:gridCol w="735330"/>
                <a:gridCol w="735330"/>
                <a:gridCol w="735330"/>
                <a:gridCol w="735330"/>
                <a:gridCol w="722630"/>
                <a:gridCol w="662305"/>
                <a:gridCol w="58674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Категорії  вчителів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2012-2013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2013-2014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2014-2015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2015-2016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2016-2017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2017-2018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2018-2019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Учитель-методист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Старший учитель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Спеціаліст вищої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Спеціаліст першої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Спеціаліст другої категорії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Спеціалісти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494159"/>
              </p:ext>
            </p:extLst>
          </p:nvPr>
        </p:nvGraphicFramePr>
        <p:xfrm>
          <a:off x="2123728" y="3356992"/>
          <a:ext cx="6861539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Диаграмма" r:id="rId3" imgW="4584589" imgH="2755631" progId="Excel.Chart.8">
                  <p:embed/>
                </p:oleObj>
              </mc:Choice>
              <mc:Fallback>
                <p:oleObj name="Диаграмма" r:id="rId3" imgW="4584589" imgH="2755631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3356992"/>
                        <a:ext cx="6861539" cy="2759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12286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44040be4dcb28da5d479242ed3c9b215ed93de"/>
</p:tagLst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289</TotalTime>
  <Words>2151</Words>
  <Application>Microsoft Office PowerPoint</Application>
  <PresentationFormat>Экран (4:3)</PresentationFormat>
  <Paragraphs>1150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Презентация1</vt:lpstr>
      <vt:lpstr>Диаграмма Microsoft Excel</vt:lpstr>
      <vt:lpstr>Презентация PowerPoint</vt:lpstr>
      <vt:lpstr>Шляхи реалізації Закону України «Про освіту» педагогічним колективом Гусарівської ЗОШ І-ІІІ ступенів  в контексті забезпечення сталого розвитку України та її європейського вибору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Підсумки роботи за 2015-2016 навчальний рік та завдання педагогічного колективу на новий  2016-2017 навчальний рік</dc:title>
  <dc:creator>вита</dc:creator>
  <cp:lastModifiedBy>vita</cp:lastModifiedBy>
  <cp:revision>31</cp:revision>
  <cp:lastPrinted>2018-02-28T11:16:25Z</cp:lastPrinted>
  <dcterms:created xsi:type="dcterms:W3CDTF">2016-08-30T15:25:07Z</dcterms:created>
  <dcterms:modified xsi:type="dcterms:W3CDTF">2018-08-26T19:20:22Z</dcterms:modified>
</cp:coreProperties>
</file>