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256" r:id="rId3"/>
    <p:sldId id="260" r:id="rId4"/>
    <p:sldId id="261" r:id="rId5"/>
    <p:sldId id="303" r:id="rId6"/>
    <p:sldId id="304" r:id="rId7"/>
    <p:sldId id="277" r:id="rId8"/>
    <p:sldId id="306" r:id="rId9"/>
    <p:sldId id="268" r:id="rId10"/>
    <p:sldId id="305" r:id="rId11"/>
    <p:sldId id="274" r:id="rId12"/>
    <p:sldId id="276" r:id="rId13"/>
    <p:sldId id="302" r:id="rId14"/>
    <p:sldId id="278" r:id="rId15"/>
    <p:sldId id="270" r:id="rId16"/>
    <p:sldId id="279" r:id="rId17"/>
    <p:sldId id="281" r:id="rId18"/>
    <p:sldId id="283" r:id="rId19"/>
    <p:sldId id="285" r:id="rId20"/>
    <p:sldId id="288" r:id="rId21"/>
    <p:sldId id="291" r:id="rId22"/>
    <p:sldId id="292" r:id="rId23"/>
    <p:sldId id="294" r:id="rId24"/>
    <p:sldId id="296" r:id="rId25"/>
    <p:sldId id="299" r:id="rId26"/>
    <p:sldId id="301" r:id="rId2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5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>
        <p:scale>
          <a:sx n="70" d="100"/>
          <a:sy n="70" d="100"/>
        </p:scale>
        <p:origin x="-157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8" y="153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D2674-4825-41B0-A0BC-49B84509F0A3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66516-5A80-426B-869D-9BD49B58C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684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C7BAA-2CB1-4EA1-AB56-0B557E62F22B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47048-F5E9-408B-A683-3C05A404D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42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47048-F5E9-408B-A683-3C05A404D96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53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58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7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56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3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94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44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077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5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3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7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6FAC1D-76EA-4EB7-AD2A-BBCDCF779587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D53CE6-354D-4183-8399-28F223B13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76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microsoft.com/office/2007/relationships/hdphoto" Target="../media/hdphoto2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73" y="5570862"/>
            <a:ext cx="8640961" cy="105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2012 &amp;Mcy;&amp;acy;&amp;jcy; &amp;Scy;&amp;rcy;&amp;iecy;&amp;dcy;&amp;ncy;&amp;yacy;&amp;yacy; &amp;shcy;&amp;kcy;&amp;ocy;&amp;lcy;&amp;acy; 3 &amp;gcy;&amp;ocy;&amp;rcy;&amp;ocy;&amp;dcy;&amp;acy; &amp;Vcy;&amp;ocy;&amp;lcy;&amp;kcy;&amp;ocy;&amp;vcy;&amp;ycy;&amp;scy;&amp;kcy;&amp;acy;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5859" l="1172" r="99023"/>
                    </a14:imgEffect>
                    <a14:imgEffect>
                      <a14:artisticCrisscrossEtching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359" y="5372869"/>
            <a:ext cx="1344938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032" y="5373216"/>
            <a:ext cx="1485553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 descr="&amp;Kcy;&amp;Lcy;&amp;Icy;&amp;Pcy;&amp;Acy;&amp;Rcy;&amp;Tcy; &amp;Bcy;&amp;Acy;&amp;Ncy;&amp;Tcy;&amp;Ycy;/&amp;Lcy;&amp;IEcy;&amp;Ncy;&amp;Tcy;&amp;Ycy; - &amp;Kcy;&amp;lcy;&amp;icy;&amp;pcy;&amp;acy;&amp;rcy;&amp;tcy;/&amp;Kcy;&amp;acy;&amp;rcy;&amp;tcy;&amp;icy;&amp;ncy;&amp;ycy;/&amp;Fcy;&amp;ocy;&amp;tcy;&amp;ocy;&amp;ncy;&amp;acy;&amp;tcy;&amp;yucy;&amp;rcy;&amp;mcy;&amp;ocy;&amp;rcy;&amp;tcy;&amp;ycy; - &amp;Ocy;&amp;tcy;&amp;kcy;&amp;rcy;&amp;ycy;&amp;tcy;&amp;kcy;&amp;icy; &amp;icy; &amp;Dcy;&amp;icy;&amp;zcy;&amp;acy;&amp;jcy;&amp;ncy; &amp;ocy;&amp;tcy; &amp;Icy;&amp;scy;&amp;kcy;&amp;acy;&amp;tcy;&amp;iecy;&amp;lcy;&amp;softcy;&amp;ncy;&amp;icy;&amp;tscy;&amp;ycy; Ailona"/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96717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02408" y="190947"/>
            <a:ext cx="1960256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 userDrawn="1"/>
        </p:nvSpPr>
        <p:spPr>
          <a:xfrm>
            <a:off x="717744" y="836712"/>
            <a:ext cx="7783083" cy="5784653"/>
          </a:xfrm>
          <a:prstGeom prst="roundRect">
            <a:avLst>
              <a:gd name="adj" fmla="val 14427"/>
            </a:avLst>
          </a:prstGeom>
          <a:solidFill>
            <a:schemeClr val="tx2">
              <a:lumMod val="20000"/>
              <a:lumOff val="8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52391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_________Microsoft_Word1.docx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552287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Організоване закінчення    </a:t>
            </a: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ctr"/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2017/2018 навчального </a:t>
            </a: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року </a:t>
            </a:r>
            <a:b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 проведення державної підсумкової атестації навчальних досягнень учнів</a:t>
            </a:r>
            <a:b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4-х, 9-х, 11(12)-х класів закладів загальної середньої освіти усіх типів і форм власності Харківської області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619244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 НВР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Сінєковас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В.В.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28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545682"/>
            <a:ext cx="6480720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182880">
              <a:spcBef>
                <a:spcPct val="20000"/>
              </a:spcBef>
              <a:buClr>
                <a:srgbClr val="F79646">
                  <a:lumMod val="75000"/>
                </a:srgbClr>
              </a:buClr>
              <a:buFont typeface="Wingdings" panose="05000000000000000000" pitchFamily="2" charset="2"/>
              <a:buChar char="Ø"/>
              <a:defRPr/>
            </a:pPr>
            <a:r>
              <a:rPr lang="uk-UA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Українська  мова – 30.05.2018</a:t>
            </a:r>
            <a:endParaRPr lang="uk-UA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82880">
              <a:spcBef>
                <a:spcPct val="20000"/>
              </a:spcBef>
              <a:buClr>
                <a:srgbClr val="F79646">
                  <a:lumMod val="75000"/>
                </a:srgbClr>
              </a:buClr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– 01.06.2018</a:t>
            </a:r>
            <a:endParaRPr lang="uk-UA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82880">
              <a:spcBef>
                <a:spcPct val="20000"/>
              </a:spcBef>
              <a:buClr>
                <a:srgbClr val="F79646">
                  <a:lumMod val="75000"/>
                </a:srgbClr>
              </a:buClr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Правознавство – 05.06.2018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915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 ДПА у формі ЗНО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5917138"/>
              </p:ext>
            </p:extLst>
          </p:nvPr>
        </p:nvGraphicFramePr>
        <p:xfrm>
          <a:off x="1619672" y="1052736"/>
          <a:ext cx="4680520" cy="495806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680520"/>
              </a:tblGrid>
              <a:tr h="0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2305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українська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література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іспанська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німецька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французька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англійська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біологія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історія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України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географія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8198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фізика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62627">
                <a:tc>
                  <a:txBody>
                    <a:bodyPr/>
                    <a:lstStyle/>
                    <a:p>
                      <a:pPr algn="l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хімія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pic>
        <p:nvPicPr>
          <p:cNvPr id="6" name="Picture 4" descr="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746750"/>
            <a:ext cx="283527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0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65" y="1970468"/>
            <a:ext cx="8062174" cy="4378817"/>
          </a:xfrm>
        </p:spPr>
        <p:txBody>
          <a:bodyPr/>
          <a:lstStyle/>
          <a:p>
            <a:pPr marL="0" indent="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пунктах тестування </a:t>
            </a:r>
            <a:r>
              <a:rPr lang="uk-UA" sz="32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ЗНО</a:t>
            </a:r>
            <a:r>
              <a:rPr lang="uk-UA" sz="2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8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24.05.2018 </a:t>
            </a:r>
            <a:r>
              <a:rPr lang="uk-UA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української мови; </a:t>
            </a:r>
            <a:br>
              <a:rPr lang="uk-UA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22.05.2018</a:t>
            </a:r>
            <a:r>
              <a:rPr lang="uk-UA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математики або </a:t>
            </a:r>
            <a:r>
              <a:rPr lang="uk-UA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06.06.2018</a:t>
            </a:r>
            <a:r>
              <a:rPr lang="uk-UA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історії України;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третій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 за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вибором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випускника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ЗНО</a:t>
            </a:r>
            <a:r>
              <a:rPr lang="ru-RU" sz="28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67544" y="244475"/>
            <a:ext cx="8496944" cy="135255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ерміни </a:t>
            </a:r>
            <a:r>
              <a:rPr lang="uk-UA" alt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проведення </a:t>
            </a: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ДПА у формі ЗНО   </a:t>
            </a:r>
            <a:r>
              <a:rPr lang="uk-UA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uk-UA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(12) класи 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98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79296" cy="864096"/>
          </a:xfrm>
        </p:spPr>
        <p:txBody>
          <a:bodyPr/>
          <a:lstStyle/>
          <a:p>
            <a:r>
              <a:rPr lang="uk-UA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ДПА у формі ЗНО </a:t>
            </a:r>
            <a:r>
              <a:rPr lang="uk-U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uk-U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(12) </a:t>
            </a:r>
            <a:r>
              <a:rPr lang="uk-U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класи</a:t>
            </a:r>
            <a:br>
              <a:rPr lang="uk-U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3841036"/>
              </p:ext>
            </p:extLst>
          </p:nvPr>
        </p:nvGraphicFramePr>
        <p:xfrm>
          <a:off x="755576" y="1124741"/>
          <a:ext cx="7632848" cy="556118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896544"/>
                <a:gridCol w="2736304"/>
              </a:tblGrid>
              <a:tr h="449149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Проведення</a:t>
                      </a:r>
                      <a:r>
                        <a:rPr lang="ru-RU" sz="2400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ЗНО:</a:t>
                      </a:r>
                      <a:endParaRPr lang="ru-RU" sz="24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r>
                        <a:rPr lang="ru-RU" sz="2400" dirty="0" err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проведення</a:t>
                      </a:r>
                      <a:endParaRPr lang="ru-RU" sz="24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1817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22.05.2018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9014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українська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література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24.05.2018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9014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іспанська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29.05.2018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9014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німецька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29.05.2018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9014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французька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29.05.2018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1817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англійська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мова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01.06.2018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9014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біологія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04.06.2018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4063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історія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України</a:t>
                      </a:r>
                      <a:endParaRPr lang="ru-RU" sz="24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06.06.2018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90147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Географія</a:t>
                      </a:r>
                      <a:endParaRPr lang="ru-RU" sz="24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08.06.2018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38802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фізика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11.06.2018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38802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хімія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13.06.2018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65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ДПА учнів 11-х класів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032315"/>
              </p:ext>
            </p:extLst>
          </p:nvPr>
        </p:nvGraphicFramePr>
        <p:xfrm>
          <a:off x="463550" y="1201738"/>
          <a:ext cx="8353425" cy="577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Документ" r:id="rId4" imgW="6314249" imgH="4338865" progId="Word.Document.12">
                  <p:embed/>
                </p:oleObj>
              </mc:Choice>
              <mc:Fallback>
                <p:oleObj name="Документ" r:id="rId4" imgW="6314249" imgH="433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3550" y="1201738"/>
                        <a:ext cx="8353425" cy="577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22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7948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Державні </a:t>
            </a: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атестаційні комісії 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980728"/>
            <a:ext cx="8718550" cy="5511800"/>
          </a:xfrm>
          <a:prstGeom prst="rect">
            <a:avLst/>
          </a:prstGeom>
        </p:spPr>
        <p:txBody>
          <a:bodyPr rtlCol="0">
            <a:normAutofit fontScale="85000" lnSpcReduction="10000"/>
          </a:bodyPr>
          <a:lstStyle/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uk-UA" sz="33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Створити для проведення </a:t>
            </a:r>
            <a:r>
              <a:rPr lang="uk-UA" sz="3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ДПА атестаційні комісії</a:t>
            </a:r>
            <a:endParaRPr lang="uk-UA" sz="33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uk-UA" sz="3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</a:t>
            </a:r>
            <a:r>
              <a:rPr lang="uk-UA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3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пунктами 1-4 розділу </a:t>
            </a:r>
            <a:r>
              <a:rPr lang="uk-UA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Положення про державну підсумкову атестацію учнів (вихованців) у системі загальної середньої освіти, затвердженого наказом Міністерства освіти і науки України від 30.12.2014 № 1547, </a:t>
            </a:r>
            <a:r>
              <a:rPr lang="uk-UA" sz="3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зареєстрованим </a:t>
            </a:r>
            <a:r>
              <a:rPr lang="uk-UA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Міністерстві юстиції  </a:t>
            </a:r>
            <a:r>
              <a:rPr lang="uk-UA" sz="3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 </a:t>
            </a:r>
            <a:r>
              <a:rPr lang="uk-UA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14.02.2015 за № </a:t>
            </a:r>
            <a:r>
              <a:rPr lang="uk-UA" sz="3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157/26602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	</a:t>
            </a:r>
            <a:r>
              <a:rPr lang="uk-UA" sz="3600" dirty="0"/>
              <a:t> 	</a:t>
            </a:r>
            <a:r>
              <a:rPr lang="uk-UA" sz="3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27.04.2018 – 4-ті класи</a:t>
            </a:r>
            <a:endParaRPr lang="ru-RU" sz="33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3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uk-UA" sz="3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До 18.05.2018 – 9-ті класи</a:t>
            </a:r>
            <a:endParaRPr lang="ru-RU" sz="33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Протоколи  та матеріали ДПА  зберігаються в закладі освіти протягом  трьох років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0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66688"/>
            <a:ext cx="8229600" cy="954087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Апеляційні комісії</a:t>
            </a:r>
            <a:endParaRPr lang="ru-RU" alt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827584" y="1209675"/>
            <a:ext cx="7560840" cy="43672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uk-UA" altLang="ru-RU" dirty="0" smtClean="0">
                <a:solidFill>
                  <a:srgbClr val="000099"/>
                </a:solidFill>
              </a:rPr>
              <a:t> </a:t>
            </a:r>
          </a:p>
          <a:p>
            <a:pPr marL="45720" indent="0">
              <a:lnSpc>
                <a:spcPct val="8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uk-UA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Апеляційні комісії створюються з кожного предмета 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 державна підсумкова атестація проводиться у закладі освіти</a:t>
            </a:r>
            <a:endParaRPr lang="uk-UA" alt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endParaRPr lang="uk-UA" altLang="ru-RU" sz="24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endParaRPr lang="uk-UA" alt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endParaRPr lang="uk-UA" altLang="ru-RU" sz="24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uk-UA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Положення  </a:t>
            </a:r>
            <a:r>
              <a:rPr lang="uk-UA" alt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 державну підсумкову атестацію учнів (вихованців) у системі загальної середньої освіти </a:t>
            </a:r>
            <a:r>
              <a:rPr lang="uk-UA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30.12.2014 № 1547)</a:t>
            </a:r>
            <a:endParaRPr lang="uk-UA" alt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altLang="ru-RU" sz="2400" b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4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25525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Апеляційні комісії</a:t>
            </a:r>
            <a:r>
              <a:rPr lang="ru-RU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sz="quarter" idx="4294967295"/>
          </p:nvPr>
        </p:nvSpPr>
        <p:spPr>
          <a:xfrm>
            <a:off x="683568" y="1700808"/>
            <a:ext cx="8279457" cy="3256706"/>
          </a:xfrm>
          <a:prstGeom prst="rect">
            <a:avLst/>
          </a:prstGeo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uk-UA" alt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Створити апеляційні  комісії з кожного предмета з якого атестація проводиться у закладі освіти</a:t>
            </a:r>
            <a:endParaRPr lang="ru-RU" altLang="ru-RU" sz="32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eaLnBrk="1" hangingPunct="1">
              <a:buFont typeface="Georgia" pitchFamily="18" charset="0"/>
              <a:buNone/>
            </a:pPr>
            <a:r>
              <a:rPr lang="uk-UA" alt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				       </a:t>
            </a:r>
            <a:r>
              <a:rPr lang="uk-UA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 10.05.2018</a:t>
            </a:r>
          </a:p>
          <a:p>
            <a:pPr marL="44450" indent="0" eaLnBrk="1" hangingPunct="1">
              <a:buFont typeface="Georgia" pitchFamily="18" charset="0"/>
              <a:buNone/>
            </a:pPr>
            <a:endParaRPr lang="uk-UA" alt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0" eaLnBrk="1" hangingPunct="1">
              <a:buFont typeface="Georgia" pitchFamily="18" charset="0"/>
              <a:buNone/>
            </a:pPr>
            <a:endParaRPr lang="uk-UA" altLang="ru-RU" sz="25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078" y="5771990"/>
            <a:ext cx="283527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2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9"/>
            <a:ext cx="9144000" cy="200426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переведення </a:t>
            </a:r>
            <a:r>
              <a:rPr lang="uk-UA" alt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 (вихованців) загальноосвітнього навчального закладу до наступного класу</a:t>
            </a:r>
            <a:br>
              <a:rPr lang="uk-UA" alt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sz="quarter" idx="4294967295"/>
          </p:nvPr>
        </p:nvSpPr>
        <p:spPr>
          <a:xfrm>
            <a:off x="360363" y="2132856"/>
            <a:ext cx="8589962" cy="4464496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uk-UA" alt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alt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Переведення учнів (крім 1-х класів) до наступного класу  здійснюється  на  підставі  результатів  підсумкового (семестрового та річного) оцінювання  та  ДПА  (для випускників  початкової  та  основної  шкіл)  згідно  з рішенням  педагогічної  ради ЗНЗ,  що  упродовж  </a:t>
            </a:r>
            <a:r>
              <a:rPr lang="uk-UA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5-ти робочих днів  </a:t>
            </a:r>
            <a:r>
              <a:rPr lang="uk-UA" alt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  дати  прийняття  оприлюднюється  на офіційному  </a:t>
            </a:r>
            <a:r>
              <a:rPr lang="uk-UA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веб-сайті  ЗНЗ   </a:t>
            </a:r>
            <a:r>
              <a:rPr lang="uk-UA" alt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або  </a:t>
            </a:r>
            <a:r>
              <a:rPr lang="uk-UA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місцевого  органу  управління  освітою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uk-UA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uk-UA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(наказ </a:t>
            </a:r>
            <a:r>
              <a:rPr lang="uk-UA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МОНУ від 14.07.2015 № 762)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uk-UA" altLang="ru-RU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0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41277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 семестрового </a:t>
            </a:r>
            <a:br>
              <a:rPr lang="uk-UA" alt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  річного оцінювання</a:t>
            </a:r>
            <a:endParaRPr lang="ru-RU" sz="4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31775" y="1628800"/>
            <a:ext cx="8758238" cy="4837088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Виставлення  балів семестрового та річного оцінювання учням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3 (2) - 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4-х </a:t>
            </a:r>
            <a:r>
              <a:rPr lang="uk-U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класів: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 ніж за 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днів </a:t>
            </a: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закінчення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навчального року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5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раніше ніж через 3 дні </a:t>
            </a:r>
            <a:endParaRPr lang="uk-UA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виставлення семестрових </a:t>
            </a:r>
            <a:endParaRPr lang="uk-UA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урахуванням часу </a:t>
            </a:r>
            <a:endParaRPr lang="uk-UA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 спірних питань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ru-RU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Нормативно-правове </a:t>
            </a:r>
            <a:r>
              <a:rPr lang="uk-UA" altLang="ru-RU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забезпечення:</a:t>
            </a:r>
            <a:endParaRPr lang="ru-RU" sz="3600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95536" y="1412776"/>
            <a:ext cx="8607177" cy="52578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7350">
              <a:lnSpc>
                <a:spcPct val="80000"/>
              </a:lnSpc>
              <a:buFontTx/>
              <a:buChar char="-"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 «Про освіту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uk-UA" alt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87350">
              <a:lnSpc>
                <a:spcPct val="80000"/>
              </a:lnSpc>
              <a:buFontTx/>
              <a:buChar char="-"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України «Про загальну середню освіту»;</a:t>
            </a:r>
            <a:endParaRPr lang="uk-UA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uk-UA" altLang="ru-RU" sz="2800" b="1" dirty="0" smtClean="0">
                <a:latin typeface="Times New Roman" pitchFamily="18" charset="0"/>
                <a:cs typeface="Times New Roman" pitchFamily="18" charset="0"/>
              </a:rPr>
              <a:t>-  Положення про державну підсумкову атестацію учнів (вихованців) у системі загальної середньої освіти, затверджене наказом Міністерства освіти і науки України від 30.12.2014 № 1547, зареєстрованим у  Міністерстві  юстиції  України 14.02.2015 за № 157/26602;</a:t>
            </a:r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uk-UA" altLang="ru-RU" sz="2800" b="1" dirty="0" smtClean="0">
                <a:latin typeface="Times New Roman" pitchFamily="18" charset="0"/>
                <a:cs typeface="Times New Roman" pitchFamily="18" charset="0"/>
              </a:rPr>
              <a:t>- Порядок переведення учнів (вихованців) загальноосвітнього навчального закладу до наступного класу, затвердженого наказом Міністерства освіти і науки України від 14.07.2015   № 762, зареєстрованого в Міністерстві юстиції України 30.07.2015  за  № 924/27369</a:t>
            </a:r>
          </a:p>
        </p:txBody>
      </p:sp>
    </p:spTree>
    <p:extLst>
      <p:ext uri="{BB962C8B-B14F-4D97-AF65-F5344CB8AC3E}">
        <p14:creationId xmlns:p14="http://schemas.microsoft.com/office/powerpoint/2010/main" val="37539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963" y="153988"/>
            <a:ext cx="8589962" cy="133079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Звільнення учнів від ДПА </a:t>
            </a:r>
            <a:b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alt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станом здоров′я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443038"/>
            <a:ext cx="9144000" cy="521493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uk-UA" alt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Спільний наказ Міністерства освіти і науки, молоді та спорту України, Міністерства охорони здоров‘я України від 01.02.2013 № 72/78, зареєстрованим в Міністерстві юстиції України 18.02.2013  № 288/22820</a:t>
            </a:r>
            <a:endParaRPr lang="ru-RU" altLang="ru-RU" sz="24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uk-UA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uk-UA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захворювань, що можуть бути підставою для звільнення учнів (вихованців) загальноосвітніх навчальних закладів від проходження державної підсумкової атестації за станом здоров’я (додаток до наказу)</a:t>
            </a: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endParaRPr lang="uk-UA" alt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 розділу </a:t>
            </a:r>
            <a:r>
              <a:rPr lang="en-US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 1.2.  «Положення про</a:t>
            </a:r>
            <a:r>
              <a:rPr lang="uk-UA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державну   підсумкову атестацію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 (вихованців) у системі загальноосвітньої середньої освіти»</a:t>
            </a:r>
            <a:endParaRPr lang="uk-UA" alt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endParaRPr lang="ru-RU" alt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Звільнення від ДПА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закладу загальної середньої освіти </a:t>
            </a:r>
            <a:r>
              <a:rPr lang="uk-UA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подаються документи: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заява батьків;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 (лікарсько-консультаційної комісії) ЛКК закладу охорони здоров'я</a:t>
            </a:r>
          </a:p>
          <a:p>
            <a:endParaRPr lang="uk-UA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Підставою для звільнення від ДПА є рішення педагогічної ради закладу та наказ керівника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04.05.2018</a:t>
            </a:r>
          </a:p>
        </p:txBody>
      </p:sp>
    </p:spTree>
    <p:extLst>
      <p:ext uri="{BB962C8B-B14F-4D97-AF65-F5344CB8AC3E}">
        <p14:creationId xmlns:p14="http://schemas.microsoft.com/office/powerpoint/2010/main" val="29727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4320480" cy="1359024"/>
          </a:xfrm>
        </p:spPr>
        <p:txBody>
          <a:bodyPr/>
          <a:lstStyle/>
          <a:p>
            <a:pPr algn="l"/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ВИЗНАЧИТИ: 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0" y="1988840"/>
            <a:ext cx="8784978" cy="4137323"/>
          </a:xfrm>
        </p:spPr>
        <p:txBody>
          <a:bodyPr/>
          <a:lstStyle/>
          <a:p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Дату завершення навчального року;     -      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27.06.2018</a:t>
            </a:r>
          </a:p>
          <a:p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Дату проведення свята «Останній дзвоник»; -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25.05.2018</a:t>
            </a:r>
          </a:p>
          <a:p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Дату вручення документів про освіту; - </a:t>
            </a:r>
            <a:r>
              <a:rPr lang="uk-U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08.06:2018 24.06.2018</a:t>
            </a:r>
            <a:endParaRPr lang="uk-UA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Доцільність проведення навчальної практики</a:t>
            </a: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організації освітнього процесу в 11-х класах під час підготовки та складання </a:t>
            </a: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ДПА/ЗНО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13.04.2018</a:t>
            </a:r>
          </a:p>
        </p:txBody>
      </p:sp>
      <p:pic>
        <p:nvPicPr>
          <p:cNvPr id="4" name="Picture 3" descr="C:\Users\serikova\Desktop\звоночек 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30430">
            <a:off x="330816" y="285428"/>
            <a:ext cx="1882776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25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96572"/>
            <a:ext cx="8155631" cy="4640740"/>
          </a:xfrm>
        </p:spPr>
        <p:txBody>
          <a:bodyPr/>
          <a:lstStyle/>
          <a:p>
            <a:pPr algn="l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 контроль щодо своєчасного розрахунку середнього </a:t>
            </a:r>
            <a:r>
              <a:rPr lang="uk-UA" sz="28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атестата випускників 11 (12)-х класів, середнього </a:t>
            </a:r>
            <a:r>
              <a:rPr lang="uk-UA" sz="28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свідоцтв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випускників 9-х класів та здійсненням відповідних записів у додатках до атестатів про повну загальну середню освіту, </a:t>
            </a:r>
            <a:r>
              <a:rPr lang="uk-UA" sz="28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свідоцтв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базову загальну середню освіту і шкільній документації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600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600" b="1" dirty="0" smtClean="0">
                <a:solidFill>
                  <a:srgbClr val="00009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uk-UA" sz="2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Травень-червень 2018 </a:t>
            </a:r>
            <a:r>
              <a:rPr lang="uk-UA" sz="2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року</a:t>
            </a:r>
            <a:r>
              <a:rPr lang="ru-RU" sz="2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Объект 2"/>
          <p:cNvSpPr>
            <a:spLocks noGrp="1"/>
          </p:cNvSpPr>
          <p:nvPr>
            <p:ph sz="quarter" idx="4294967295"/>
          </p:nvPr>
        </p:nvSpPr>
        <p:spPr>
          <a:xfrm>
            <a:off x="246063" y="144463"/>
            <a:ext cx="8694737" cy="1408112"/>
          </a:xfrm>
          <a:prstGeom prst="rect">
            <a:avLst/>
          </a:prstGeo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uk-UA" alt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Врахування середнього </a:t>
            </a:r>
            <a:r>
              <a:rPr lang="uk-UA" alt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бала</a:t>
            </a:r>
            <a:r>
              <a:rPr lang="uk-UA" alt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документа про повну загальну середню освіту</a:t>
            </a:r>
            <a:endParaRPr lang="ru-RU" alt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0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88"/>
            <a:ext cx="8280920" cy="15113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додаток  до  свідоцтва</a:t>
            </a:r>
            <a:r>
              <a:rPr lang="uk-UA" alt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altLang="ru-RU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базову загальну середню освіту заносяться:</a:t>
            </a:r>
            <a:endParaRPr lang="ru-RU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1722853"/>
            <a:ext cx="8964488" cy="51125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 fontScale="92500" lnSpcReduction="20000"/>
          </a:bodyPr>
          <a:lstStyle/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 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 документа про базову загальну середню освіту розраховується як середнє арифметичне річних оцінок з усіх предметів, виставлених у додатку до документа, та оцінок, отриманих </a:t>
            </a:r>
            <a:r>
              <a:rPr lang="uk-UA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державну підсумкову атестацію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sz="2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Округлення 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 до десятих частин </a:t>
            </a:r>
            <a:r>
              <a:rPr lang="uk-UA" sz="2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12-бальною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шкалою)</a:t>
            </a: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alt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*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становить 20; сума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191;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 191 : 20 = 9,55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9,6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звільнений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(а)",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10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листа 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освіти і науки, 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молоді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спорту 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28.04.2012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1/9-326)</a:t>
            </a:r>
            <a:endParaRPr lang="uk-UA" alt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altLang="ru-RU" sz="2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flipV="1">
            <a:off x="2051720" y="486916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8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50" y="116632"/>
            <a:ext cx="8386763" cy="864097"/>
          </a:xfrm>
        </p:spPr>
        <p:txBody>
          <a:bodyPr/>
          <a:lstStyle/>
          <a:p>
            <a:pPr algn="ctr">
              <a:defRPr/>
            </a:pP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Нагадування!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008" y="1124744"/>
            <a:ext cx="8928992" cy="561662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Надати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відділу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дошкільної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загальної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середньої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корекційної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позашкільної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 і науки Департаменту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600" b="1" dirty="0" smtClean="0">
                <a:solidFill>
                  <a:srgbClr val="2B259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/>
            </a:pPr>
            <a:r>
              <a:rPr lang="ru-RU" sz="2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свята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Останній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дзвоник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випускних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вечорів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</a:t>
            </a:r>
            <a:r>
              <a:rPr lang="uk-UA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  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лані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Департаменту 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uk-UA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СВ-1,СВ-</a:t>
            </a:r>
            <a:r>
              <a:rPr lang="uk-UA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 СВ-3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1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.0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.201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випускників, які нагороджуються </a:t>
            </a:r>
            <a:r>
              <a:rPr lang="uk-UA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золотими та срібними медалями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(додатки №№ ДПА-М1, ДПА-М2) </a:t>
            </a:r>
          </a:p>
          <a:p>
            <a:pPr marL="0" indent="0">
              <a:buNone/>
              <a:defRPr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30.04.2018 (попередня);</a:t>
            </a:r>
          </a:p>
          <a:p>
            <a:pPr marL="0" indent="0">
              <a:buNone/>
              <a:defRPr/>
            </a:pP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     До 30.06.2018 (остаточна)</a:t>
            </a:r>
          </a:p>
          <a:p>
            <a:pPr marL="0" indent="0">
              <a:buNone/>
              <a:defRPr/>
            </a:pPr>
            <a:endParaRPr lang="uk-UA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7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0928"/>
            <a:ext cx="8229600" cy="1368152"/>
          </a:xfrm>
        </p:spPr>
        <p:txBody>
          <a:bodyPr/>
          <a:lstStyle/>
          <a:p>
            <a:r>
              <a:rPr lang="uk-UA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r>
              <a:rPr lang="ru-RU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86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339" y="153506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ru-RU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Нормативно-правове забезпечення</a:t>
            </a:r>
            <a:endParaRPr lang="ru-RU" sz="3600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28588" y="1340768"/>
            <a:ext cx="8874125" cy="53299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7" y="953400"/>
            <a:ext cx="865684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470" indent="-285750">
              <a:buClr>
                <a:schemeClr val="accent6">
                  <a:lumMod val="75000"/>
                </a:schemeClr>
              </a:buClr>
              <a:buFontTx/>
              <a:buChar char="-"/>
              <a:defRPr/>
            </a:pPr>
            <a:r>
              <a:rPr lang="uk-UA" altLang="ru-RU" sz="2600" b="1" dirty="0" smtClean="0">
                <a:latin typeface="Times New Roman" pitchFamily="18" charset="0"/>
                <a:cs typeface="Times New Roman" pitchFamily="18" charset="0"/>
              </a:rPr>
              <a:t>Положення </a:t>
            </a:r>
            <a:r>
              <a:rPr lang="uk-UA" altLang="ru-RU" sz="2600" b="1" dirty="0">
                <a:latin typeface="Times New Roman" pitchFamily="18" charset="0"/>
                <a:cs typeface="Times New Roman" pitchFamily="18" charset="0"/>
              </a:rPr>
              <a:t>про золоту медаль «За високі досягнення у навчанні» та срібну медаль «За досягнення у навчанні», затвердженого наказом Міністерства освіти і науки  України від 17.03.2015 № 306, зареєстрованого у Міністерстві юстиції України 31.03.2015 за № </a:t>
            </a:r>
            <a:r>
              <a:rPr lang="uk-UA" altLang="ru-RU" sz="2600" b="1" dirty="0" smtClean="0">
                <a:latin typeface="Times New Roman" pitchFamily="18" charset="0"/>
                <a:cs typeface="Times New Roman" pitchFamily="18" charset="0"/>
              </a:rPr>
              <a:t>354/26799</a:t>
            </a:r>
            <a:endParaRPr lang="uk-UA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1470" indent="-285750">
              <a:buClr>
                <a:schemeClr val="accent6">
                  <a:lumMod val="75000"/>
                </a:schemeClr>
              </a:buClr>
              <a:buFontTx/>
              <a:buChar char="-"/>
              <a:defRPr/>
            </a:pP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Міністерства 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 і науки України від </a:t>
            </a: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31.01.2018   № 1/9-66 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 організоване завершення 2017/2018 </a:t>
            </a:r>
            <a:r>
              <a:rPr lang="uk-UA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н.р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 особливості проведення ДПА у закладах загальної середньої освіти</a:t>
            </a: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31470" indent="-285750">
              <a:buClr>
                <a:schemeClr val="accent6">
                  <a:lumMod val="75000"/>
                </a:schemeClr>
              </a:buClr>
              <a:buFontTx/>
              <a:buChar char="-"/>
              <a:defRPr/>
            </a:pPr>
            <a:r>
              <a:rPr lang="uk-UA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лист </a:t>
            </a:r>
            <a:r>
              <a:rPr lang="uk-UA" alt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 освіти і науки України від </a:t>
            </a: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07.06.2017  № 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1/9-315 «Про структуру 2017/2018 навчального року та навчальні плани загальноосвітніх навчальних </a:t>
            </a: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закладів»</a:t>
            </a:r>
            <a:endParaRPr lang="uk-UA" alt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НАКАЗ</a:t>
            </a: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Департаменту </a:t>
            </a:r>
            <a:r>
              <a:rPr lang="uk-UA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науки і освіти          </a:t>
            </a:r>
            <a:r>
              <a:rPr lang="uk-UA" alt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 </a:t>
            </a:r>
            <a:r>
              <a:rPr lang="uk-UA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16.03.2018  </a:t>
            </a:r>
            <a:r>
              <a:rPr lang="uk-UA" alt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uk-UA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36912"/>
            <a:ext cx="8229600" cy="3489251"/>
          </a:xfrm>
        </p:spPr>
        <p:txBody>
          <a:bodyPr/>
          <a:lstStyle/>
          <a:p>
            <a:pPr marL="0" indent="0">
              <a:buNone/>
            </a:pPr>
            <a:r>
              <a:rPr lang="uk-UA" alt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b="1" dirty="0">
                <a:latin typeface="Times New Roman"/>
                <a:ea typeface="Times New Roman"/>
              </a:rPr>
              <a:t>Про організоване закінчення 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2017/2018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навчального року та проведення державної підсумкової атестації учнів 4, 9, 11(12)-х класів закладів загальної середньої освіти усіх типів і форм власності Харківської області</a:t>
            </a:r>
            <a:r>
              <a:rPr lang="uk-UA" alt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9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89844"/>
            <a:ext cx="64807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БАРВІНКІВСЬКА  РАЙОННА  ДЕРЖАВНА АДМІНІСТРАЦІЯ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ХАРКІВСЬКОЇ  ОБЛАСТІ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ВІДДІЛ  ОСВІТИ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 А К А З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23.03.2018			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 82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     порядок 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організованого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2017/2018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року   та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підсумкової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атестації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4, 9, 11-х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Барвінківського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району</a:t>
            </a:r>
          </a:p>
        </p:txBody>
      </p:sp>
    </p:spTree>
    <p:extLst>
      <p:ext uri="{BB962C8B-B14F-4D97-AF65-F5344CB8AC3E}">
        <p14:creationId xmlns:p14="http://schemas.microsoft.com/office/powerpoint/2010/main" val="317247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28343"/>
            <a:ext cx="6552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Гусарівська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загальноосвітня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школа І-ІІІ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ступенів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Барвінківського</a:t>
            </a:r>
            <a:r>
              <a:rPr lang="uk-UA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району</a:t>
            </a:r>
          </a:p>
          <a:p>
            <a:pPr lvl="0" algn="ctr"/>
            <a:r>
              <a:rPr lang="uk-UA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Харківської області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 А К А З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   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06.04.2018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                      №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     порядок   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організованого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2017/2018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року   та  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підсумкової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атестації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9, 11-х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Гусарівської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ЗОШ І-ІІІ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ступенів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87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6688"/>
            <a:ext cx="8229600" cy="81404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  Департаменту</a:t>
            </a:r>
            <a:r>
              <a:rPr lang="uk-UA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 16.03.2018 № 67</a:t>
            </a:r>
            <a:endParaRPr lang="ru-RU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755576" y="1700809"/>
            <a:ext cx="7920880" cy="4392488"/>
          </a:xfrm>
          <a:prstGeom prst="rect">
            <a:avLst/>
          </a:prstGeom>
        </p:spPr>
        <p:txBody>
          <a:bodyPr rtlCol="0">
            <a:normAutofit fontScale="85000" lnSpcReduction="20000"/>
          </a:bodyPr>
          <a:lstStyle/>
          <a:p>
            <a:pPr marL="185738" indent="-185738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Державна підсумкова атестація в </a:t>
            </a:r>
          </a:p>
          <a:p>
            <a:pPr marL="185738" indent="-185738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4-х  класах проводиться  з  двох предметів:</a:t>
            </a:r>
            <a:r>
              <a:rPr lang="uk-UA" sz="3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185738" indent="-185738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endParaRPr lang="uk-UA" sz="13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uk-UA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uk-UA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мова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 оцінювання результатів навчання з української мови та читання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uk-UA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3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6">
                  <a:lumMod val="75000"/>
                </a:schemeClr>
              </a:buClr>
              <a:buNone/>
              <a:defRPr/>
            </a:pPr>
            <a:endParaRPr lang="uk-UA" sz="33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indent="-185738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endParaRPr lang="uk-UA" sz="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indent="-185738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uk-UA" sz="28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268" name="Picture 4" descr="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746750"/>
            <a:ext cx="283527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55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39170"/>
            <a:ext cx="7488832" cy="339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uk-UA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</a:t>
            </a:r>
            <a:r>
              <a:rPr lang="uk-UA" sz="3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uk-UA" sz="3200" dirty="0">
                <a:solidFill>
                  <a:srgbClr val="002060"/>
                </a:solidFill>
              </a:rPr>
              <a:t> </a:t>
            </a:r>
            <a:r>
              <a:rPr lang="uk-UA" sz="3200" dirty="0" smtClean="0">
                <a:solidFill>
                  <a:srgbClr val="002060"/>
                </a:solidFill>
              </a:rPr>
              <a:t>– </a:t>
            </a:r>
            <a:r>
              <a:rPr lang="uk-UA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15.05.2018</a:t>
            </a:r>
            <a:endParaRPr lang="uk-UA" sz="3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</a:pPr>
            <a:r>
              <a:rPr lang="uk-UA" sz="32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(передбачає оцінювання результатів навчання з української мови та читання)</a:t>
            </a:r>
            <a:r>
              <a:rPr lang="uk-UA" sz="32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uk-UA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– 17.05.2018</a:t>
            </a:r>
            <a:endParaRPr lang="ru-RU" sz="3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buClr>
                <a:srgbClr val="F79646">
                  <a:lumMod val="75000"/>
                </a:srgbClr>
              </a:buClr>
              <a:defRPr/>
            </a:pPr>
            <a:endParaRPr lang="uk-UA" sz="3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910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0975"/>
            <a:ext cx="7886700" cy="1854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 підсумкова атестація </a:t>
            </a:r>
            <a:r>
              <a:rPr lang="uk-UA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учнів 9-х класів проводиться з  </a:t>
            </a:r>
            <a: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трьох предметів:</a:t>
            </a: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06375" y="2241550"/>
            <a:ext cx="8718550" cy="39354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uk-UA" sz="3200" dirty="0" smtClean="0">
                <a:solidFill>
                  <a:srgbClr val="000099"/>
                </a:solidFill>
              </a:rPr>
              <a:t>  </a:t>
            </a:r>
            <a:r>
              <a:rPr lang="uk-UA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 мова</a:t>
            </a:r>
            <a:r>
              <a:rPr lang="uk-UA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uk-UA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uk-UA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uk-UA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 за  вибором  навчального  закладу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uk-UA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у строки, визначені закладом загальної середньої освіти (у письмовій формі)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2" name="Picture 4" descr="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855460"/>
            <a:ext cx="283527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65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983</Words>
  <Application>Microsoft Office PowerPoint</Application>
  <PresentationFormat>Экран (4:3)</PresentationFormat>
  <Paragraphs>180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НАКАЗ Департаменту  науки і освіти          від  16.03.2018  № 67 </vt:lpstr>
      <vt:lpstr>Презентация PowerPoint</vt:lpstr>
      <vt:lpstr>Презентация PowerPoint</vt:lpstr>
      <vt:lpstr>Наказ  Департаменту від 16.03.2018 № 67</vt:lpstr>
      <vt:lpstr>Презентация PowerPoint</vt:lpstr>
      <vt:lpstr>Державна підсумкова атестація учнів 9-х класів проводиться з   трьох предметів:</vt:lpstr>
      <vt:lpstr>Презентация PowerPoint</vt:lpstr>
      <vt:lpstr>Предмети ДПА у формі ЗНО</vt:lpstr>
      <vt:lpstr>на пунктах тестування ЗНО:   - 24.05.2018  з української мови;   - 22.05.2018 з математики або 06.06.2018 з історії України;  та третій предмет за вибором випускника у формі ЗНО </vt:lpstr>
      <vt:lpstr>ДПА у формі ЗНО 11 (12) класи   </vt:lpstr>
      <vt:lpstr>Результати ДПА учнів 11-х класів</vt:lpstr>
      <vt:lpstr>Державні атестаційні комісії </vt:lpstr>
      <vt:lpstr>Апеляційні комісії</vt:lpstr>
      <vt:lpstr>Апеляційні комісії </vt:lpstr>
      <vt:lpstr>Порядок переведення  учнів (вихованців) загальноосвітнього навчального закладу до наступного класу </vt:lpstr>
      <vt:lpstr>Терміни семестрового  та  річного оцінювання</vt:lpstr>
      <vt:lpstr>Звільнення учнів від ДПА  за станом здоров′я</vt:lpstr>
      <vt:lpstr>Звільнення від ДПА</vt:lpstr>
      <vt:lpstr>ВИЗНАЧИТИ: </vt:lpstr>
      <vt:lpstr>Здійснити контроль щодо своєчасного розрахунку середнього бала атестата випускників 11 (12)-х класів, середнього бала свідоцтв випускників 9-х класів та здійсненням відповідних записів у додатках до атестатів про повну загальну середню освіту, свідоцтв про базову загальну середню освіту і шкільній документації                                                  Травень-червень 2018 року  </vt:lpstr>
      <vt:lpstr>У додаток  до  свідоцтва  про базову загальну середню освіту заносяться:</vt:lpstr>
      <vt:lpstr>Нагадування!</vt:lpstr>
      <vt:lpstr>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sinekovas</cp:lastModifiedBy>
  <cp:revision>84</cp:revision>
  <cp:lastPrinted>2017-04-07T10:31:12Z</cp:lastPrinted>
  <dcterms:created xsi:type="dcterms:W3CDTF">2014-08-16T12:18:35Z</dcterms:created>
  <dcterms:modified xsi:type="dcterms:W3CDTF">2018-04-16T10:48:53Z</dcterms:modified>
</cp:coreProperties>
</file>